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1785926"/>
            <a:ext cx="6672282" cy="350046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РЕАЛИЗАЦИЯ ВОСПИТАТЕЛЬНОГО ПОТЕНЦИАЛА УРОКА ЧЕРЕЗ СОДЕРЖАНИЕ УЧЕБНОГО МАТЕРИАЛА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000108"/>
            <a:ext cx="7406640" cy="542655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ДОСТИЖЕНИЕ ЛИЧНОСТНЫХ РЕЗУЛЬТАТОВ В ЧАСТИ:</a:t>
            </a:r>
            <a:br>
              <a:rPr lang="ru-RU" sz="2400" b="1" dirty="0" smtClean="0"/>
            </a:b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</a:t>
            </a:r>
            <a:r>
              <a:rPr lang="ru-RU" dirty="0" smtClean="0"/>
              <a:t> </a:t>
            </a:r>
            <a: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Гражданского воспитания,</a:t>
            </a:r>
            <a:b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 Патриотического воспитания,</a:t>
            </a:r>
            <a:b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3. Духовно-нравственного воспитания,</a:t>
            </a:r>
            <a:b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4. Эстетического воспитания,</a:t>
            </a:r>
            <a:b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5. Физического воспитания, формирования культуры здоровья и воспитания,</a:t>
            </a:r>
            <a:b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7. Экологического воспитания,</a:t>
            </a:r>
            <a:b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8. Ценности научного познания:</a:t>
            </a:r>
            <a:b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эмоционального благополучия,</a:t>
            </a:r>
            <a:b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6. Трудового воспитания,</a:t>
            </a:r>
            <a:b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7. Ценности научного познания.</a:t>
            </a:r>
            <a:b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285728"/>
            <a:ext cx="7715304" cy="6072230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smtClean="0"/>
              <a:t>Личностные результаты </a:t>
            </a:r>
            <a:r>
              <a:rPr lang="ru-RU" sz="3200" dirty="0" smtClean="0"/>
              <a:t>достигаются в единстве </a:t>
            </a:r>
            <a:r>
              <a:rPr lang="ru-RU" sz="3200" u="sng" dirty="0" smtClean="0"/>
              <a:t>учебной и воспитательной деятельности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 соответствии с традиционными российскими </a:t>
            </a:r>
            <a:r>
              <a:rPr lang="ru-RU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социокультурными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и духовно-нравственными ценностями, принятыми в обществе правилами и нормами поведения, и способствуют процессам самопознания, самовоспитания и саморазвития, формирования внутренней позиции личности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083638"/>
          </a:xfrm>
        </p:spPr>
        <p:txBody>
          <a:bodyPr>
            <a:normAutofit fontScale="90000"/>
          </a:bodyPr>
          <a:lstStyle/>
          <a:p>
            <a:r>
              <a:rPr lang="ru-RU" sz="2500" b="1" dirty="0" smtClean="0"/>
              <a:t>ВОСПИТАТЕЛЬНЫЕ ВОЗМОЖНОСТИ СОДЕРЖАНИЯ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 smtClean="0"/>
              <a:t>РЕАЛИЗУЮТСЯ ЧЕРЕЗ: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 СПЕЦИФИКУ ПРЕДМЕТА.</a:t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 СПЕЦИФИКУ ТЕМЫ КОНКРЕТНОГО УРОКА.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7572396" cy="107157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ПРОЕКТИРОВАНИЕ ВОСПИТАТЕЛЬНОГО ПОТЕНЦИАЛА УРОКА</a:t>
            </a:r>
            <a:endParaRPr lang="ru-RU" sz="28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214414" y="1071546"/>
            <a:ext cx="7572396" cy="5500726"/>
          </a:xfrm>
          <a:prstGeom prst="rect">
            <a:avLst/>
          </a:prstGeom>
        </p:spPr>
        <p:txBody>
          <a:bodyPr anchor="ctr">
            <a:normAutofit fontScale="85000" lnSpcReduction="10000"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ОПРЕДЕЛИТЬ КОНКРЕТНУЮ ТЕМУ УРОКА.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ОПРЕДЕЛИТЬ ОСНОВНОЕ СОДЕРЖАНИЕ УРОКА.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ПРОАНАЛИЗИРОВАТЬ СОДЕРЖАНИЕ УРОКА, ОПРЕДЕЛИТЬ ЕГО ОСНОВНЫЕ ВОСПИТАТЕЛЬНЫЕ ВОЗМОЖНОСТИ (НАПРАВЛЕНИЯ ВОСПИТАНИЯ)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ОПРЕДЕЛИТЬ В КАЖДОМ НАПРАВЛЕНИИ ОСНОВНЫЕ</a:t>
            </a:r>
            <a:r>
              <a:rPr kumimoji="0" lang="ru-RU" sz="26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ЦЕННОСТНЫЕ УСТАНОВКИ.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ОЦЕНИТЬ ЗНАЧИМОСТЬ ЦЕННОСТНЫХ УСТАНОВОК ДЛЯ КОНКРЕТНОГО КЛАССА/УЧЕНИКА; ОТОБРАТЬ ПРИОРИТЕТНЫЕ ИЗ НИХ.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ОПРЕДЕЛИТЬ, КАКОЙ ЛИЧНОСТНЫЙ РЕЗУЛЬТАТ, СЧИТАЕТЕ НЕОБХОДИМЫМ ДОСТИЧЬ НА УРОКЕ.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ОПРЕДЕЛИТЬ ТЕХНОЛОГИИ, МЕТОДЫ, КОНКРЕТНЫЕ ПРИЕМЫ, ИСПОЛЬЗУЕМЫЕ ДЛЯ ДОСТИЖЕНИЯ ЛИЧНОСТНЫХ РЕЗУЛЬТАТОВ.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225722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ИСТОРИЯ ДРЕВНЕГО МИРА, 5 КЛАСС</a:t>
            </a:r>
            <a:endParaRPr lang="ru-RU" sz="2000" b="1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285852" y="571480"/>
            <a:ext cx="7498080" cy="571504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ТЕМА УРОКА: ПЕРСИДСКАЯ ДЕРЖАВА «ЦАРЯ ЦАРЕЙ»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1071546"/>
          <a:ext cx="8072462" cy="578645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02282"/>
                <a:gridCol w="6170180"/>
              </a:tblGrid>
              <a:tr h="1040351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Направления</a:t>
                      </a:r>
                    </a:p>
                    <a:p>
                      <a:pPr algn="ctr"/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kumimoji="0" lang="ru-RU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Ценность научного познания.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kumimoji="0" lang="ru-RU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Духовно-нравственное воспитание.</a:t>
                      </a:r>
                    </a:p>
                  </a:txBody>
                  <a:tcPr/>
                </a:tc>
              </a:tr>
              <a:tr h="768254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Основные ценностные установки</a:t>
                      </a:r>
                      <a:endParaRPr lang="ru-RU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ru-RU" sz="1300" dirty="0" smtClean="0"/>
                        <a:t>Установка на осмысление поступков.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kumimoji="0" lang="ru-RU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Готовность оценивать </a:t>
                      </a:r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поведение и поступки других людей с позиции нравственных и правовых норм с учетом осознания последствий поступков</a:t>
                      </a:r>
                      <a:endParaRPr lang="ru-RU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34074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Личностный результат</a:t>
                      </a:r>
                      <a:endParaRPr lang="ru-RU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ru-RU" sz="1300" dirty="0" smtClean="0"/>
                        <a:t>Осуждать насильственное присоединение (завоевания) государств персидскими правителями (Кир Великий, Дарий </a:t>
                      </a:r>
                      <a:r>
                        <a:rPr lang="en-US" sz="1300" dirty="0" smtClean="0"/>
                        <a:t>I</a:t>
                      </a:r>
                      <a:r>
                        <a:rPr lang="ru-RU" sz="1300" dirty="0" smtClean="0"/>
                        <a:t>).</a:t>
                      </a:r>
                      <a:endParaRPr lang="en-US" sz="1300" dirty="0" smtClean="0"/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300" dirty="0" smtClean="0"/>
                        <a:t>Понимать,</a:t>
                      </a:r>
                      <a:r>
                        <a:rPr lang="ru-RU" sz="1300" baseline="0" dirty="0" smtClean="0"/>
                        <a:t> что жизнь целого государства может зависеть от отдельной личности.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300" baseline="0" dirty="0" smtClean="0"/>
                        <a:t>Понимать, что только  сильная личность –лидер, может повести за собой и добиться значительных успехов в своей деятельности.</a:t>
                      </a:r>
                      <a:endParaRPr lang="ru-RU" sz="1300" dirty="0"/>
                    </a:p>
                  </a:txBody>
                  <a:tcPr/>
                </a:tc>
              </a:tr>
              <a:tr h="2543774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Технологии,</a:t>
                      </a:r>
                      <a:r>
                        <a:rPr lang="ru-RU" sz="1300" b="1" baseline="0" dirty="0" smtClean="0"/>
                        <a:t> методы приемы</a:t>
                      </a:r>
                      <a:endParaRPr lang="ru-RU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ru-RU" sz="1300" dirty="0" smtClean="0"/>
                        <a:t>Поставьте себя на место завоеванных народов. Что Вы можете испытывать?  Что вы осуждаете, а что вас восхищает</a:t>
                      </a:r>
                      <a:r>
                        <a:rPr lang="ru-RU" sz="1300" baseline="0" dirty="0" smtClean="0"/>
                        <a:t> в Кире Великом?</a:t>
                      </a:r>
                      <a:endParaRPr lang="ru-RU" sz="1300" dirty="0" smtClean="0"/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300" dirty="0" smtClean="0"/>
                        <a:t>Работа с библейской  легендой  о пире Валтасара: анализ отрывка ,</a:t>
                      </a:r>
                      <a:r>
                        <a:rPr lang="ru-RU" sz="1300" baseline="0" dirty="0" smtClean="0"/>
                        <a:t> определение последствий поведения Валтасара, высказывание собственного отношения к Валтасару.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300" baseline="0" dirty="0" smtClean="0"/>
                        <a:t>Можно ли Кира Великого, Дария </a:t>
                      </a:r>
                      <a:r>
                        <a:rPr lang="en-US" sz="1300" baseline="0" dirty="0" smtClean="0"/>
                        <a:t>I</a:t>
                      </a:r>
                      <a:r>
                        <a:rPr lang="ru-RU" sz="1300" baseline="0" dirty="0" smtClean="0"/>
                        <a:t> назвать сильными личностями? Докажите. Нужно ли в себе воспитывать лидерские качества в современном мире? Почему?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300" baseline="0" dirty="0" smtClean="0"/>
                        <a:t>Технология критического мышления, проблемно-развивающего обучения; методы 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300" baseline="0" dirty="0" smtClean="0"/>
                        <a:t>анализа, синтеза, обобщения; приемы: сопоставление, перевоплощения, обращение к чувствам, обмен мнением</a:t>
                      </a:r>
                      <a:endParaRPr lang="ru-RU" sz="13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331</TotalTime>
  <Words>328</Words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РЕАЛИЗАЦИЯ ВОСПИТАТЕЛЬНОГО ПОТЕНЦИАЛА УРОКА ЧЕРЕЗ СОДЕРЖАНИЕ УЧЕБНОГО МАТЕРИАЛА</vt:lpstr>
      <vt:lpstr>  ДОСТИЖЕНИЕ ЛИЧНОСТНЫХ РЕЗУЛЬТАТОВ В ЧАСТИ: 1. Гражданского воспитания, 2. Патриотического воспитания, 3. Духовно-нравственного воспитания, 4. Эстетического воспитания, 5. Физического воспитания, формирования культуры здоровья и воспитания, 7. Экологического воспитания, 8. Ценности научного познания: эмоционального благополучия, 6. Трудового воспитания, 7. Ценности научного познания.     </vt:lpstr>
      <vt:lpstr>Личностные результаты достигаются в единстве учебной и воспитательной деятельности в соответствии с традиционными российскими социокультурными и духовно-нравственными ценностями, принятыми в обществе правилами и нормами поведения, и способствуют процессам самопознания, самовоспитания и саморазвития, формирования внутренней позиции личности</vt:lpstr>
      <vt:lpstr>ВОСПИТАТЕЛЬНЫЕ ВОЗМОЖНОСТИ СОДЕРЖАНИЯ  РЕАЛИЗУЮТСЯ ЧЕРЕЗ:  1. СПЕЦИФИКУ ПРЕДМЕТА.  2. СПЕЦИФИКУ ТЕМЫ КОНКРЕТНОГО УРОКА.   </vt:lpstr>
      <vt:lpstr>ПРОЕКТИРОВАНИЕ ВОСПИТАТЕЛЬНОГО ПОТЕНЦИАЛА УРОКА</vt:lpstr>
      <vt:lpstr>ИСТОРИЯ ДРЕВНЕГО МИРА, 5 КЛАСС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ВОСПИТАТЕЛЬНОГО ПОТЕНЦИАЛА УРОКА ЧЕРЕЗ СОДЕРЖАНИЕ УЧЕБНОГО МАТЕРИАЛА</dc:title>
  <dc:creator>УИК-2210</dc:creator>
  <cp:lastModifiedBy>Пользователь Windows</cp:lastModifiedBy>
  <cp:revision>32</cp:revision>
  <dcterms:created xsi:type="dcterms:W3CDTF">2023-10-04T07:29:49Z</dcterms:created>
  <dcterms:modified xsi:type="dcterms:W3CDTF">2023-10-04T13:05:58Z</dcterms:modified>
</cp:coreProperties>
</file>