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61" r:id="rId4"/>
    <p:sldId id="284" r:id="rId5"/>
    <p:sldId id="286" r:id="rId6"/>
    <p:sldId id="287" r:id="rId7"/>
    <p:sldId id="290" r:id="rId8"/>
    <p:sldId id="296" r:id="rId9"/>
    <p:sldId id="288" r:id="rId10"/>
    <p:sldId id="289" r:id="rId11"/>
    <p:sldId id="293" r:id="rId12"/>
    <p:sldId id="292" r:id="rId13"/>
    <p:sldId id="294" r:id="rId14"/>
    <p:sldId id="295" r:id="rId15"/>
    <p:sldId id="276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3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3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131"/>
            <a:ext cx="8363272" cy="18292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«Читательская грамотность: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особенности формирования в начальной школе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700" i="1" dirty="0" smtClean="0"/>
              <a:t>«</a:t>
            </a:r>
            <a:r>
              <a:rPr lang="ru-RU" sz="2700" i="1" dirty="0"/>
              <a:t>Люди перестают мыслить, когда перестают читать». 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> </a:t>
            </a:r>
            <a:r>
              <a:rPr lang="ru-RU" sz="2700" i="1" dirty="0" smtClean="0"/>
              <a:t>                                                                                                </a:t>
            </a:r>
            <a:r>
              <a:rPr lang="ru-RU" sz="2000" i="1" dirty="0" err="1" smtClean="0"/>
              <a:t>Д.Дидро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Учитель </a:t>
            </a:r>
            <a:r>
              <a:rPr lang="ru-RU" sz="1800" b="1" dirty="0" smtClean="0"/>
              <a:t>начальных классов 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МБОУ ЦО № 58 «Поколение будущего»</a:t>
            </a:r>
          </a:p>
          <a:p>
            <a:pPr marL="0" indent="0" algn="ctr">
              <a:buNone/>
            </a:pPr>
            <a:r>
              <a:rPr lang="ru-RU" sz="1800" b="1" dirty="0" err="1" smtClean="0"/>
              <a:t>Ашихмина</a:t>
            </a:r>
            <a:r>
              <a:rPr lang="ru-RU" sz="1800" b="1" dirty="0" smtClean="0"/>
              <a:t> Надежда Андреевна</a:t>
            </a:r>
            <a:endParaRPr lang="ru-RU" sz="1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500306"/>
            <a:ext cx="49685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84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3600" b="1" i="1" dirty="0" smtClean="0"/>
              <a:t>Приём </a:t>
            </a:r>
            <a:r>
              <a:rPr lang="ru-RU" sz="3600" b="1" i="1" dirty="0"/>
              <a:t>«Тонкие и толстые вопросы».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>
                <a:latin typeface="+mn-lt"/>
              </a:rPr>
              <a:t> </a:t>
            </a:r>
            <a:r>
              <a:rPr lang="ru-RU" sz="2000" dirty="0">
                <a:latin typeface="+mn-lt"/>
              </a:rPr>
              <a:t>Дети учатся различать те вопросы, на которые можно дать однозначный ответ (тонкие вопросы), и те, на которые ответить определенно невозможно, проблемные (толстые) вопросы</a:t>
            </a:r>
            <a:r>
              <a:rPr lang="ru-RU" sz="2000" dirty="0" smtClean="0">
                <a:latin typeface="+mn-lt"/>
              </a:rPr>
              <a:t>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5081398"/>
              </p:ext>
            </p:extLst>
          </p:nvPr>
        </p:nvGraphicFramePr>
        <p:xfrm>
          <a:off x="539552" y="2060092"/>
          <a:ext cx="7560840" cy="2809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092"/>
                <a:gridCol w="3733748"/>
              </a:tblGrid>
              <a:tr h="513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Толстые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0" marT="64135" marB="64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Тонкие вопросы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64135" marB="64135"/>
                </a:tc>
              </a:tr>
              <a:tr h="2295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Дайте несколько объяснений, почему...?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Почему Вы считаете (думаете) 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чем различие…?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Предположите, что будет, если…?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Что, если…?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0" marT="64135" marB="641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Кто…? Что…?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Когда…? Может…?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Будет…? Мог ли 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Верно ли …? Было ли 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 звали …?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Согласны ли Вы…?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64135" marB="6413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871468"/>
            <a:ext cx="7704856" cy="14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Приём </a:t>
            </a:r>
            <a:r>
              <a:rPr lang="ru-RU" sz="32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“Получи информацию»</a:t>
            </a:r>
            <a:r>
              <a:rPr lang="ru-RU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столе –  кассовый чек, визитная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карточка.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всю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возможную информацию.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97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3" y="260648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Приём “Бег ассоциаций</a:t>
            </a:r>
            <a:r>
              <a:rPr lang="ru-RU" sz="3200" b="1" i="1" dirty="0" smtClean="0"/>
              <a:t>”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303" y="1177524"/>
            <a:ext cx="87951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Сидящий с краю ученик произносит вслух два случайных слова. Следующий участник вслух описывает возникший образ, соединяющий второе слово с первым, и т.д.</a:t>
            </a:r>
            <a:b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Пример.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"сейф" и "апельсин". - "из открытого сейфа выкатывается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апельсин«</a:t>
            </a:r>
          </a:p>
          <a:p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ru-RU" sz="3200" b="1" i="1" dirty="0"/>
              <a:t>Приём «Крестики-нолики</a:t>
            </a:r>
            <a:r>
              <a:rPr lang="ru-RU" sz="3200" b="1" i="1" dirty="0" smtClean="0"/>
              <a:t>»</a:t>
            </a:r>
            <a:endParaRPr lang="ru-RU" sz="3200" u="sng" dirty="0"/>
          </a:p>
          <a:p>
            <a:r>
              <a:rPr lang="ru-RU" dirty="0" smtClean="0"/>
              <a:t>Работа </a:t>
            </a:r>
            <a:r>
              <a:rPr lang="ru-RU" dirty="0"/>
              <a:t>проводится в парах: один ученик «крестик», а другой «нолик». После прочтения нового произведения на этапе закрепления или при проверке домашнего задания ученики задают друг другу вопросы. В случае правильного ответа ученик ставит в игровое поле соответствующий ему знак (нолик или крестик). Побеждает тот, кто первым выстроит полный ряд своих знаков (по горизонтали или вертикали). Наиболее рациональным, на мой взгляд, является игровое поле в 9 или 16 клеток.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http://i.mycdn.me/i?r=AzEPZsRbOZEKgBhR0XGMT1RkWHvAm8-0UECk0JtW7V1S1q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926" y="4581128"/>
            <a:ext cx="3276311" cy="21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43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Приём “Да-</a:t>
            </a:r>
            <a:r>
              <a:rPr lang="ru-RU" sz="3200" b="1" i="1" dirty="0" err="1"/>
              <a:t>нетка</a:t>
            </a:r>
            <a:r>
              <a:rPr lang="ru-RU" sz="3200" b="1" i="1" dirty="0"/>
              <a:t>”.</a:t>
            </a:r>
            <a:endParaRPr lang="ru-RU" sz="3200" dirty="0"/>
          </a:p>
        </p:txBody>
      </p:sp>
      <p:pic>
        <p:nvPicPr>
          <p:cNvPr id="4" name="Picture 2" descr="https://static.life.ru/posts/2016/06/420224/28ee194dbc6de577aa3cbb0daa0c1cc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178" y="2420888"/>
            <a:ext cx="3312622" cy="19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008" y="885148"/>
            <a:ext cx="8928992" cy="643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загадывает нечто (предмет из произведения, литературного героя, историческое лицо и др.). Учащиеся пытаются найти ответ, задавая вопросы, на которые учитель может ответить только словами: "да", "нет", "и да и нет".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Пример.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На уроке окружающего мира по теме “Планеты солнечной системы” загадывается определенная планета, и ребята начинают задавать учителю вопросы:</a:t>
            </a:r>
            <a:b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планета земной группы? - нет;</a:t>
            </a:r>
            <a:b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планета – гигант? – да;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Эта планета имеет гигантские кольца? – нет;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Это самая большая планета? – да.</a:t>
            </a:r>
            <a:b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Ребята делают вывод, что это планета Юпитер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endParaRPr lang="ru-RU" sz="3200" b="1" i="1" dirty="0" smtClean="0">
              <a:latin typeface="+mj-lt"/>
            </a:endParaRPr>
          </a:p>
          <a:p>
            <a:r>
              <a:rPr lang="ru-RU" sz="3200" b="1" i="1" dirty="0" smtClean="0"/>
              <a:t>Приём </a:t>
            </a:r>
            <a:r>
              <a:rPr lang="ru-RU" sz="3200" b="1" i="1"/>
              <a:t>«</a:t>
            </a:r>
            <a:r>
              <a:rPr lang="ru-RU" sz="3200" b="1" i="1" smtClean="0"/>
              <a:t>Дерево </a:t>
            </a:r>
            <a:r>
              <a:rPr lang="ru-RU" sz="3200" b="1" i="1" dirty="0"/>
              <a:t>мудрости</a:t>
            </a:r>
            <a:r>
              <a:rPr lang="ru-RU" sz="3200" b="1" i="1" dirty="0" smtClean="0"/>
              <a:t>»</a:t>
            </a:r>
            <a:endParaRPr lang="ru-RU" sz="3200" dirty="0"/>
          </a:p>
          <a:p>
            <a:r>
              <a:rPr lang="ru-RU" sz="3200" dirty="0" smtClean="0"/>
              <a:t>с</a:t>
            </a:r>
            <a:r>
              <a:rPr lang="ru-RU" dirty="0" smtClean="0"/>
              <a:t>начала </a:t>
            </a:r>
            <a:r>
              <a:rPr lang="ru-RU" dirty="0"/>
              <a:t>быстро, но внимательно дети читают текст. Затем каждый пишет записку, в которой задается вопрос по тексту и крепит ее к нарисованному дереву (на доске). Далее по очереди каждый подходит к дереву, “срывает” записку и отвечает на вопрос вслух. Остальные оценивают вопрос и ответ. Прежде, чем срывать с дерева листочки-вопросы, дети еще раз прочитывают заданный текст. В конце определяются лучшие знатоки.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80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Приём «Работа с вопросником»</a:t>
            </a:r>
            <a:r>
              <a:rPr lang="ru-RU" sz="32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Детям </a:t>
            </a:r>
            <a:r>
              <a:rPr lang="ru-RU" sz="1800" dirty="0"/>
              <a:t>предлагается ряд вопросов к тексту, на которые они должны найти ответы. Причем вопросы и ответы даются не только в прямой форме, но и в косвенной, требующей анализа и рассуждения, опоры на собственный опыт. После самостоятельного поиска обязательно проводится фронтальная проверка точности и правильности, найденных ответов, отсеивание лишнего.</a:t>
            </a:r>
          </a:p>
          <a:p>
            <a:pPr marL="0" indent="0">
              <a:buNone/>
            </a:pPr>
            <a:r>
              <a:rPr lang="ru-RU" sz="1800" b="1" dirty="0" smtClean="0"/>
              <a:t>Пример.      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ВОПРОСНИК </a:t>
            </a:r>
            <a:r>
              <a:rPr lang="ru-RU" sz="1800" b="1" dirty="0">
                <a:solidFill>
                  <a:srgbClr val="7030A0"/>
                </a:solidFill>
              </a:rPr>
              <a:t>Л.Н. Толстой «Лев и собачка»</a:t>
            </a:r>
          </a:p>
          <a:p>
            <a:pPr lvl="0"/>
            <a:r>
              <a:rPr lang="ru-RU" sz="1800" dirty="0"/>
              <a:t>Назовите главных героев произведения.</a:t>
            </a:r>
          </a:p>
          <a:p>
            <a:pPr lvl="0"/>
            <a:r>
              <a:rPr lang="ru-RU" sz="1800" dirty="0"/>
              <a:t>Где происходят события?</a:t>
            </a:r>
          </a:p>
          <a:p>
            <a:pPr lvl="0"/>
            <a:r>
              <a:rPr lang="ru-RU" sz="1800" dirty="0"/>
              <a:t>Какие чувства испытывала собачка, оказавшись в клетке со львом. Подтвердите ответ словами из текста.</a:t>
            </a:r>
          </a:p>
          <a:p>
            <a:pPr lvl="0"/>
            <a:r>
              <a:rPr lang="ru-RU" sz="1800" dirty="0"/>
              <a:t>Как автор относится к собачке? Какими словами он пишет о ней?</a:t>
            </a:r>
          </a:p>
          <a:p>
            <a:pPr lvl="0"/>
            <a:r>
              <a:rPr lang="ru-RU" sz="1800" dirty="0"/>
              <a:t>Как лев относился к собачке? Найдите в тексте соответствующие глаголы.</a:t>
            </a:r>
          </a:p>
          <a:p>
            <a:pPr lvl="0"/>
            <a:r>
              <a:rPr lang="ru-RU" sz="1800" dirty="0"/>
              <a:t>Что однажды произошло?</a:t>
            </a:r>
          </a:p>
          <a:p>
            <a:pPr lvl="0"/>
            <a:r>
              <a:rPr lang="ru-RU" sz="1800" dirty="0"/>
              <a:t>Что случилось с собачкой через год?</a:t>
            </a:r>
          </a:p>
          <a:p>
            <a:pPr lvl="0"/>
            <a:r>
              <a:rPr lang="ru-RU" sz="1800" dirty="0"/>
              <a:t>Перечитайте описание поведения льва после смерти собачки. Подберите слова-ассоциации.</a:t>
            </a:r>
          </a:p>
          <a:p>
            <a:pPr lvl="0"/>
            <a:r>
              <a:rPr lang="ru-RU" sz="1800" dirty="0"/>
              <a:t>Чем заканчивается быль?</a:t>
            </a:r>
          </a:p>
          <a:p>
            <a:pPr lvl="0"/>
            <a:r>
              <a:rPr lang="ru-RU" sz="1800" dirty="0"/>
              <a:t>Вспомните начало рассказа и подумайте, кого противопоставляет автор? Ответ обоснуйте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29548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Приём “Встреча с героем”.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+mj-lt"/>
              </a:rPr>
              <a:t>Учащимся предлагается представить, что им предстоит встретиться с героем изучаемого произведения. У них всего два вопроса, чтобы что-то узнать про него. Что вы спросите? Что, как вы думаете,  ответит герой?</a:t>
            </a:r>
          </a:p>
          <a:p>
            <a:pPr marL="0" indent="0">
              <a:buNone/>
            </a:pPr>
            <a:r>
              <a:rPr lang="ru-RU" b="1" i="1" dirty="0" smtClean="0"/>
              <a:t>Приём “Диктант значений”.</a:t>
            </a:r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Учитель диктует не слова, а их значения. </a:t>
            </a:r>
          </a:p>
          <a:p>
            <a:pPr marL="0" indent="0">
              <a:buNone/>
            </a:pPr>
            <a:r>
              <a:rPr lang="ru-RU" sz="1800" dirty="0" smtClean="0"/>
              <a:t>Обучающиеся должны по значениям определить слова </a:t>
            </a:r>
          </a:p>
          <a:p>
            <a:pPr marL="0" indent="0">
              <a:buNone/>
            </a:pPr>
            <a:r>
              <a:rPr lang="ru-RU" sz="1800" dirty="0" smtClean="0"/>
              <a:t>и написать их.</a:t>
            </a:r>
            <a:br>
              <a:rPr lang="ru-RU" sz="1800" dirty="0" smtClean="0"/>
            </a:br>
            <a:r>
              <a:rPr lang="ru-RU" sz="1800" b="1" i="1" dirty="0" smtClean="0"/>
              <a:t>Пример.</a:t>
            </a:r>
            <a:r>
              <a:rPr lang="ru-RU" sz="1800" dirty="0" smtClean="0"/>
              <a:t> В словарном диктанте диктует: </a:t>
            </a:r>
          </a:p>
          <a:p>
            <a:pPr marL="0" indent="0">
              <a:buNone/>
            </a:pPr>
            <a:r>
              <a:rPr lang="ru-RU" sz="1800" dirty="0" smtClean="0"/>
              <a:t>«Крупный населённый пункт», а дети пишут: город». 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b="1" i="1" dirty="0" smtClean="0"/>
              <a:t>Приём </a:t>
            </a:r>
            <a:r>
              <a:rPr lang="ru-RU" b="1" i="1" dirty="0"/>
              <a:t>“Жокей и лошадь”.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1900" dirty="0" smtClean="0"/>
              <a:t>Класс </a:t>
            </a:r>
            <a:r>
              <a:rPr lang="ru-RU" sz="1900" dirty="0"/>
              <a:t>делится на две группы: «жокеев» и «лошадей». Первые получают карточки с вопросами, вторые – с правильными ответами. Каждый «жокей» должен найти свою «лошадь». Эта игрушка применима даже на уроках изучения нового материала. </a:t>
            </a:r>
            <a:endParaRPr lang="ru-RU" sz="1800" dirty="0"/>
          </a:p>
        </p:txBody>
      </p:sp>
      <p:pic>
        <p:nvPicPr>
          <p:cNvPr id="6148" name="Picture 4" descr="https://s00.yaplakal.com/pics/pics_original/1/2/7/1316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924" y="2492896"/>
            <a:ext cx="27125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3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Так ли важна читательская грамотность школьника?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Почему существенна читательская грамотность детей, заканчивающих четвертый класс? Потому что именно в это время происходит переход от обучения чтению к чтению для обучения. </a:t>
            </a:r>
            <a:r>
              <a:rPr lang="ru-RU" i="1" dirty="0" smtClean="0"/>
              <a:t>Судьба </a:t>
            </a:r>
            <a:r>
              <a:rPr lang="ru-RU" i="1" dirty="0"/>
              <a:t>учебных достижений </a:t>
            </a:r>
            <a:r>
              <a:rPr lang="ru-RU" i="1" dirty="0" smtClean="0"/>
              <a:t>наших учеников в средней школе </a:t>
            </a:r>
            <a:r>
              <a:rPr lang="ru-RU" i="1" dirty="0"/>
              <a:t>существенно зависит от </a:t>
            </a:r>
            <a:r>
              <a:rPr lang="ru-RU" i="1" dirty="0" smtClean="0"/>
              <a:t>их читательской </a:t>
            </a:r>
            <a:r>
              <a:rPr lang="ru-RU" i="1" dirty="0"/>
              <a:t>грамотности </a:t>
            </a:r>
            <a:r>
              <a:rPr lang="ru-RU" i="1" dirty="0" smtClean="0"/>
              <a:t>в начальной школе!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79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3933825"/>
            <a:ext cx="8229600" cy="33004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/>
              <a:t>Желаю вам учеников, умеющих читать вдумчиво, выразительно, осмысленно и продуктивно!</a:t>
            </a:r>
          </a:p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074" name="Picture 2" descr="http://moi-deti.ru/wp-content/uploads/2020/09/kak-zainteresovat-rebenka-chitat-kni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7502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4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2114"/>
          </a:xfrm>
        </p:spPr>
        <p:txBody>
          <a:bodyPr/>
          <a:lstStyle/>
          <a:p>
            <a:r>
              <a:rPr lang="ru-RU" b="1" dirty="0" smtClean="0"/>
              <a:t>Функциональная 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71546"/>
            <a:ext cx="7143800" cy="548248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sz="3400" dirty="0"/>
          </a:p>
          <a:p>
            <a:r>
              <a:rPr lang="ru-RU" sz="3400" dirty="0" smtClean="0"/>
              <a:t> </a:t>
            </a:r>
            <a:r>
              <a:rPr lang="ru-RU" sz="3400" b="1" dirty="0"/>
              <a:t>Смысл функциональной грамотности </a:t>
            </a:r>
            <a:r>
              <a:rPr lang="ru-RU" sz="3400" dirty="0"/>
              <a:t>состоит в приближении образовательной деятельности к жизни. </a:t>
            </a:r>
          </a:p>
          <a:p>
            <a:r>
              <a:rPr lang="ru-RU" sz="3400" b="1" dirty="0"/>
              <a:t>  </a:t>
            </a:r>
            <a:r>
              <a:rPr lang="ru-RU" sz="3400" b="1" dirty="0" smtClean="0"/>
              <a:t>Сущность </a:t>
            </a:r>
            <a:r>
              <a:rPr lang="ru-RU" sz="3400" b="1" dirty="0"/>
              <a:t>функциональной грамотности </a:t>
            </a:r>
            <a:r>
              <a:rPr lang="ru-RU" sz="3400" dirty="0"/>
              <a:t>состоит в способности личности самостоятельно осуществлять учебную деятельность и применять приобретенные знания, умения и навыки для решения жизненных задач в различных сферах человеческой деятельности, общения и социальных отношений.</a:t>
            </a:r>
          </a:p>
          <a:p>
            <a:r>
              <a:rPr lang="ru-RU" sz="3400" b="1" dirty="0"/>
              <a:t>   </a:t>
            </a:r>
            <a:r>
              <a:rPr lang="ru-RU" sz="3400" b="1" dirty="0" smtClean="0"/>
              <a:t>Базовым </a:t>
            </a:r>
            <a:r>
              <a:rPr lang="ru-RU" sz="3400" b="1" dirty="0"/>
              <a:t>навыком функциональной грамотности является читательская грамотность</a:t>
            </a:r>
            <a:r>
              <a:rPr lang="ru-RU" sz="3400" dirty="0"/>
              <a:t>.      </a:t>
            </a:r>
          </a:p>
        </p:txBody>
      </p:sp>
      <p:pic>
        <p:nvPicPr>
          <p:cNvPr id="4" name="Picture 2" descr="https://im0-tub-ru.yandex.net/i?id=e500771b36b34acf23c3037ac229a76b&amp;ref=rim&amp;n=33&amp;w=22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786322"/>
            <a:ext cx="2448173" cy="16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39952" y="1142022"/>
            <a:ext cx="1080120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11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Читательская грамотность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37" y="1675214"/>
            <a:ext cx="8110003" cy="3735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/>
              <a:t>способность </a:t>
            </a:r>
            <a:r>
              <a:rPr lang="ru-RU" sz="3000" dirty="0"/>
              <a:t>человека понимать и использовать письменные тексты, размышлять над содержанием, оценивать прочитанное и заниматься чтением для того, чтобы   расширять свои знания и возможности, участвовать в социальной жизни.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29684" y="924413"/>
            <a:ext cx="484632" cy="750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m0-tub-ru.yandex.net/i?id=15dd0a6113de0abb0f06b4d1a00f2d1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643446"/>
            <a:ext cx="2940358" cy="19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38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Так ли важна читательская грамотность школьника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76" y="1772816"/>
            <a:ext cx="8424936" cy="32003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Читательская </a:t>
            </a:r>
            <a:r>
              <a:rPr lang="ru-RU" b="1" dirty="0"/>
              <a:t>грамотность </a:t>
            </a:r>
            <a:r>
              <a:rPr lang="ru-RU" b="1" dirty="0" smtClean="0"/>
              <a:t>во всем мире признана </a:t>
            </a:r>
            <a:r>
              <a:rPr lang="ru-RU" b="1" dirty="0"/>
              <a:t>центральным показателем успешности системы </a:t>
            </a:r>
            <a:r>
              <a:rPr lang="ru-RU" b="1" dirty="0" smtClean="0"/>
              <a:t>образования! </a:t>
            </a:r>
          </a:p>
          <a:p>
            <a:pPr marL="0" indent="0">
              <a:buNone/>
            </a:pPr>
            <a:r>
              <a:rPr lang="ru-RU" sz="4000" dirty="0" smtClean="0"/>
              <a:t>Уровень </a:t>
            </a:r>
            <a:r>
              <a:rPr lang="ru-RU" sz="4000" dirty="0"/>
              <a:t>читательской грамотности в стране лучше </a:t>
            </a:r>
            <a:r>
              <a:rPr lang="ru-RU" sz="4000" dirty="0" smtClean="0"/>
              <a:t>предсказывает </a:t>
            </a:r>
            <a:r>
              <a:rPr lang="ru-RU" sz="4000" dirty="0"/>
              <a:t>экономический рост, чем другие учебные </a:t>
            </a:r>
            <a:r>
              <a:rPr lang="ru-RU" sz="4000" dirty="0" smtClean="0"/>
              <a:t>достижения</a:t>
            </a:r>
            <a:r>
              <a:rPr lang="ru-RU" sz="40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avatars.mds.yandex.net/get-zen_doc/759807/pub_5dd319086e8b7e61c05befd4_5dd31b5e93b4f037b14834d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146" y="4437112"/>
            <a:ext cx="2915295" cy="22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64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читательской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506916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дети </a:t>
            </a:r>
            <a:r>
              <a:rPr lang="ru-RU" dirty="0"/>
              <a:t>имеют низкую скорость чтения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- у обучающихся низкий читательский интерес;</a:t>
            </a:r>
          </a:p>
          <a:p>
            <a:pPr marL="0" indent="0">
              <a:buNone/>
            </a:pPr>
            <a:r>
              <a:rPr lang="ru-RU" dirty="0" smtClean="0"/>
              <a:t>- ученики не </a:t>
            </a:r>
            <a:r>
              <a:rPr lang="ru-RU" dirty="0"/>
              <a:t>понимают смысла прочитанного из-за ошибок при чтении </a:t>
            </a:r>
            <a:r>
              <a:rPr lang="ru-RU" dirty="0" smtClean="0"/>
              <a:t>или </a:t>
            </a:r>
            <a:r>
              <a:rPr lang="ru-RU" dirty="0"/>
              <a:t>малого словарного запаса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обучающиеся не могут извлечь необходимую информацию из предложенного текста;</a:t>
            </a:r>
          </a:p>
          <a:p>
            <a:pPr marL="0" indent="0">
              <a:buNone/>
            </a:pPr>
            <a:r>
              <a:rPr lang="ru-RU" dirty="0"/>
              <a:t>- дети затрудняются кратко пересказать содержание.</a:t>
            </a:r>
          </a:p>
          <a:p>
            <a:endParaRPr lang="ru-RU" dirty="0"/>
          </a:p>
        </p:txBody>
      </p:sp>
      <p:pic>
        <p:nvPicPr>
          <p:cNvPr id="5122" name="Picture 2" descr="https://kuda-mo.ru/uploads/e62b08eebdb6a5ce44f4d85c4f71ff6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1"/>
            <a:ext cx="2880320" cy="21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70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1840" y="274637"/>
            <a:ext cx="5760640" cy="1260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>Понимание </a:t>
            </a:r>
            <a:r>
              <a:rPr lang="ru-RU" sz="3100" b="1" dirty="0"/>
              <a:t>текста </a:t>
            </a:r>
            <a:r>
              <a:rPr lang="ru-RU" sz="3100" dirty="0"/>
              <a:t>— это ключевой навык, который начинает развиваться в младшей школе. 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261642" cy="11221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Сплошные тексты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187825" cy="478251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ru-RU" sz="7400" b="1" dirty="0" smtClean="0"/>
              <a:t>описание</a:t>
            </a:r>
            <a:r>
              <a:rPr lang="ru-RU" sz="7400" dirty="0" smtClean="0"/>
              <a:t> </a:t>
            </a:r>
            <a:r>
              <a:rPr lang="ru-RU" sz="7400" dirty="0"/>
              <a:t>(отрывок из рассказа,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стихотворение</a:t>
            </a:r>
            <a:r>
              <a:rPr lang="ru-RU" sz="7400" dirty="0"/>
              <a:t>, описание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человека</a:t>
            </a:r>
            <a:r>
              <a:rPr lang="ru-RU" sz="7400" dirty="0"/>
              <a:t>, места, предмета </a:t>
            </a:r>
            <a:r>
              <a:rPr lang="ru-RU" sz="7400" dirty="0" err="1"/>
              <a:t>и.т.д</a:t>
            </a:r>
            <a:r>
              <a:rPr lang="ru-RU" sz="7400" dirty="0"/>
              <a:t>.);</a:t>
            </a:r>
          </a:p>
          <a:p>
            <a:pPr marL="0" indent="0">
              <a:buNone/>
            </a:pPr>
            <a:r>
              <a:rPr lang="ru-RU" sz="7400" dirty="0" smtClean="0"/>
              <a:t>-    </a:t>
            </a:r>
            <a:r>
              <a:rPr lang="ru-RU" sz="7400" b="1" dirty="0" smtClean="0"/>
              <a:t>повествование</a:t>
            </a:r>
            <a:r>
              <a:rPr lang="ru-RU" sz="7400" dirty="0" smtClean="0"/>
              <a:t> </a:t>
            </a:r>
            <a:r>
              <a:rPr lang="ru-RU" sz="7400" dirty="0"/>
              <a:t>(рассказ, басня,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стихотворение</a:t>
            </a:r>
            <a:r>
              <a:rPr lang="ru-RU" sz="7400" dirty="0"/>
              <a:t>, повесть, </a:t>
            </a:r>
            <a:r>
              <a:rPr lang="ru-RU" sz="7400" dirty="0" smtClean="0"/>
              <a:t>письмо</a:t>
            </a:r>
            <a:r>
              <a:rPr lang="ru-RU" sz="7400" dirty="0"/>
              <a:t>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статья </a:t>
            </a:r>
            <a:r>
              <a:rPr lang="ru-RU" sz="7400" dirty="0"/>
              <a:t>в газете или журнале, </a:t>
            </a:r>
            <a:r>
              <a:rPr lang="ru-RU" sz="7400" dirty="0" smtClean="0"/>
              <a:t>  </a:t>
            </a:r>
          </a:p>
          <a:p>
            <a:pPr marL="0" indent="0">
              <a:buNone/>
            </a:pPr>
            <a:r>
              <a:rPr lang="ru-RU" sz="7400" dirty="0" smtClean="0"/>
              <a:t>    статья </a:t>
            </a:r>
            <a:r>
              <a:rPr lang="ru-RU" sz="7400" dirty="0"/>
              <a:t>в учебнике, инструкция,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реклама</a:t>
            </a:r>
            <a:r>
              <a:rPr lang="ru-RU" sz="7400" dirty="0"/>
              <a:t>, краткое содержание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фильма</a:t>
            </a:r>
            <a:r>
              <a:rPr lang="ru-RU" sz="7400" dirty="0"/>
              <a:t>, спектакля, пост блога,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материалы </a:t>
            </a:r>
            <a:r>
              <a:rPr lang="ru-RU" sz="7400" dirty="0"/>
              <a:t>различных сайтов);</a:t>
            </a:r>
          </a:p>
          <a:p>
            <a:pPr marL="0" indent="0">
              <a:buNone/>
            </a:pPr>
            <a:r>
              <a:rPr lang="ru-RU" sz="7400" dirty="0" smtClean="0"/>
              <a:t>-   </a:t>
            </a:r>
            <a:r>
              <a:rPr lang="ru-RU" sz="7400" b="1" dirty="0" smtClean="0"/>
              <a:t>рассуждение</a:t>
            </a:r>
            <a:r>
              <a:rPr lang="ru-RU" sz="7400" dirty="0" smtClean="0"/>
              <a:t> </a:t>
            </a:r>
            <a:r>
              <a:rPr lang="ru-RU" sz="7400" dirty="0"/>
              <a:t>(</a:t>
            </a:r>
            <a:r>
              <a:rPr lang="ru-RU" sz="7400" dirty="0" smtClean="0"/>
              <a:t>сочинение-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размышление</a:t>
            </a:r>
            <a:r>
              <a:rPr lang="ru-RU" sz="7400" dirty="0"/>
              <a:t>, комментарий,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аргументация </a:t>
            </a:r>
            <a:r>
              <a:rPr lang="ru-RU" sz="7400" dirty="0"/>
              <a:t>собственного </a:t>
            </a:r>
            <a:endParaRPr lang="ru-RU" sz="7400" dirty="0" smtClean="0"/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мнения</a:t>
            </a:r>
            <a:r>
              <a:rPr lang="ru-RU" sz="7400" dirty="0"/>
              <a:t>).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90611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sz="3100" dirty="0" err="1" smtClean="0">
                <a:solidFill>
                  <a:srgbClr val="7030A0"/>
                </a:solidFill>
              </a:rPr>
              <a:t>Несплошные</a:t>
            </a:r>
            <a:r>
              <a:rPr lang="ru-RU" sz="3100" dirty="0" smtClean="0">
                <a:solidFill>
                  <a:srgbClr val="7030A0"/>
                </a:solidFill>
              </a:rPr>
              <a:t> </a:t>
            </a:r>
            <a:r>
              <a:rPr lang="ru-RU" sz="3100" dirty="0">
                <a:solidFill>
                  <a:srgbClr val="7030A0"/>
                </a:solidFill>
              </a:rPr>
              <a:t>тексты</a:t>
            </a:r>
            <a:endParaRPr lang="ru-RU" sz="31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5046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графики;</a:t>
            </a:r>
          </a:p>
          <a:p>
            <a:pPr>
              <a:buFontTx/>
              <a:buChar char="-"/>
            </a:pPr>
            <a:r>
              <a:rPr lang="ru-RU" dirty="0" smtClean="0"/>
              <a:t>диаграммы;</a:t>
            </a:r>
          </a:p>
          <a:p>
            <a:pPr>
              <a:buFontTx/>
              <a:buChar char="-"/>
            </a:pPr>
            <a:r>
              <a:rPr lang="ru-RU" dirty="0" smtClean="0"/>
              <a:t>схемы </a:t>
            </a:r>
            <a:r>
              <a:rPr lang="ru-RU" dirty="0"/>
              <a:t>(кластеры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таблицы;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географические карты и карты местности;</a:t>
            </a:r>
          </a:p>
          <a:p>
            <a:pPr>
              <a:buFontTx/>
              <a:buChar char="-"/>
            </a:pPr>
            <a:r>
              <a:rPr lang="ru-RU" dirty="0" smtClean="0"/>
              <a:t>план </a:t>
            </a:r>
            <a:r>
              <a:rPr lang="ru-RU" dirty="0"/>
              <a:t>помещения, местности, сооружения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входные </a:t>
            </a:r>
            <a:r>
              <a:rPr lang="ru-RU" dirty="0"/>
              <a:t>билеты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расписание </a:t>
            </a:r>
            <a:r>
              <a:rPr lang="ru-RU" dirty="0"/>
              <a:t>движения транспорта;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 карты </a:t>
            </a:r>
            <a:r>
              <a:rPr lang="ru-RU" dirty="0"/>
              <a:t>сайтов.</a:t>
            </a:r>
          </a:p>
        </p:txBody>
      </p:sp>
      <p:pic>
        <p:nvPicPr>
          <p:cNvPr id="3074" name="Picture 2" descr="https://n1s1.hsmedia.ru/36/7d/82/367d8248e45d7e209598475675a8bb6e/1024x683_0_c5e692b40e31d2b78b46853416c9ad8f@1024x683_0x0a330ca2_169089973415675884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82" y="274638"/>
            <a:ext cx="2160240" cy="14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2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Читательская </a:t>
            </a:r>
            <a:r>
              <a:rPr lang="ru-RU" sz="3200" b="1" dirty="0"/>
              <a:t>грамотность — это </a:t>
            </a:r>
            <a:r>
              <a:rPr lang="ru-RU" sz="3200" b="1" dirty="0" err="1"/>
              <a:t>метапредметное</a:t>
            </a:r>
            <a:r>
              <a:rPr lang="ru-RU" sz="3200" b="1" dirty="0"/>
              <a:t> </a:t>
            </a:r>
            <a:r>
              <a:rPr lang="ru-RU" sz="3200" b="1" dirty="0" smtClean="0"/>
              <a:t>умение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Picture 2" descr="https://im0-tub-ru.yandex.net/i?id=278c0d6d393b0ad8558c67b5413494e4&amp;ref=rim&amp;n=33&amp;w=225&amp;h=1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948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82361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r>
              <a:rPr lang="ru-RU" sz="2400" b="1" dirty="0" smtClean="0"/>
              <a:t>собенности   </a:t>
            </a:r>
            <a:r>
              <a:rPr lang="ru-RU" sz="2400" b="1" dirty="0" smtClean="0"/>
              <a:t>формирования читательской грамотности</a:t>
            </a:r>
            <a:r>
              <a:rPr lang="ru-RU" sz="2400" b="1" dirty="0" smtClean="0"/>
              <a:t>:</a:t>
            </a:r>
          </a:p>
          <a:p>
            <a:endParaRPr lang="ru-RU" sz="2400" b="1" dirty="0" smtClean="0"/>
          </a:p>
          <a:p>
            <a:pPr hangingPunct="0"/>
            <a:r>
              <a:rPr lang="ru-RU" sz="2400" dirty="0" smtClean="0"/>
              <a:t>1. Формирование навыка чтения. Оно строится на</a:t>
            </a:r>
          </a:p>
          <a:p>
            <a:pPr hangingPunct="0"/>
            <a:r>
              <a:rPr lang="ru-RU" sz="2400" dirty="0" smtClean="0"/>
              <a:t>-умение правильно прочитывать слова;</a:t>
            </a:r>
          </a:p>
          <a:p>
            <a:pPr hangingPunct="0"/>
            <a:r>
              <a:rPr lang="ru-RU" sz="2400" dirty="0" smtClean="0"/>
              <a:t>-понимать смысл текста;</a:t>
            </a:r>
          </a:p>
          <a:p>
            <a:pPr hangingPunct="0"/>
            <a:r>
              <a:rPr lang="ru-RU" sz="2400" dirty="0" smtClean="0"/>
              <a:t>-выразительно читать;</a:t>
            </a:r>
          </a:p>
          <a:p>
            <a:pPr hangingPunct="0"/>
            <a:r>
              <a:rPr lang="ru-RU" sz="2400" dirty="0" smtClean="0"/>
              <a:t> </a:t>
            </a:r>
          </a:p>
          <a:p>
            <a:pPr hangingPunct="0"/>
            <a:r>
              <a:rPr lang="ru-RU" sz="2400" dirty="0" smtClean="0"/>
              <a:t>2. Овладение техникой чтения.</a:t>
            </a:r>
          </a:p>
          <a:p>
            <a:pPr hangingPunct="0"/>
            <a:r>
              <a:rPr lang="ru-RU" sz="2400" dirty="0" smtClean="0"/>
              <a:t> </a:t>
            </a:r>
          </a:p>
          <a:p>
            <a:pPr hangingPunct="0"/>
            <a:r>
              <a:rPr lang="ru-RU" sz="2400" dirty="0" smtClean="0"/>
              <a:t>3.Формирование читательских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70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«Знаю, узнал, хочу узнать</a:t>
            </a:r>
            <a:r>
              <a:rPr lang="ru-RU" sz="28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/>
              <a:t>При изучении творчества А.С. Пушкина дети самостоятельно записывают в таблицу, что знали о Пушкине и его произведениях, что узнали нового, какие его стихи и что хотели бы узнать. Работа с этим приемом чаще всего выходит за рамки одного урока. Графа «Хочу узнать» дает повод к поиску новой информации, работе с дополнительной литературой.</a:t>
            </a:r>
          </a:p>
          <a:p>
            <a:r>
              <a:rPr lang="ru-RU" sz="2800" b="1" i="1" dirty="0" smtClean="0"/>
              <a:t>    Приём </a:t>
            </a:r>
            <a:r>
              <a:rPr lang="ru-RU" sz="2800" b="1" i="1" dirty="0"/>
              <a:t>«Мозговой штурм</a:t>
            </a:r>
            <a:r>
              <a:rPr lang="ru-RU" sz="2800" b="1" i="1" dirty="0" smtClean="0"/>
              <a:t>».</a:t>
            </a:r>
          </a:p>
          <a:p>
            <a:r>
              <a:rPr lang="ru-RU" dirty="0"/>
              <a:t>После чтения первой части сказки В.Ф. Одоевского «Мороз Иванович», в которой автор знакомит с главными героями Рукодельницей и Ленивицей, учитель делает остановку и предлагает детям вспомнить пословицы о трудолюбии и лени (ученики в парах записывают их на листах). В конце урока дети озвучивают свои записи и выбирают пословицу, наиболее точно отражающую главную мысль сказки.</a:t>
            </a:r>
            <a:endParaRPr lang="ru-RU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</a:t>
            </a:r>
            <a:endParaRPr lang="ru-RU" sz="2800" dirty="0"/>
          </a:p>
        </p:txBody>
      </p:sp>
      <p:pic>
        <p:nvPicPr>
          <p:cNvPr id="1025" name="Picture 1" descr="C:\Users\113\Desktop\csm_fotolia_139961059_c_wip-studio_fotolia.com_d1b6c9d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657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170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664" y="980728"/>
            <a:ext cx="2864751" cy="1813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 Приём «Докажи»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sz="1800" dirty="0"/>
              <a:t>Класс делится на две группы. Одна группа готовит доказательства положительных качеств героя, используя текст и свой жизненный опыт, другая - отрицательных, подкрепляя свой ответ цитатами из текста.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</a:t>
            </a:r>
            <a:r>
              <a:rPr lang="ru-RU" b="1" i="1" dirty="0" smtClean="0"/>
              <a:t>Приём «</a:t>
            </a:r>
            <a:r>
              <a:rPr lang="ru-RU" b="1" i="1" dirty="0" err="1" smtClean="0"/>
              <a:t>Сочинялки</a:t>
            </a:r>
            <a:r>
              <a:rPr lang="ru-RU" b="1" i="1" dirty="0" smtClean="0"/>
              <a:t>»</a:t>
            </a: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sz="1800" dirty="0" smtClean="0"/>
              <a:t>Детям </a:t>
            </a:r>
            <a:r>
              <a:rPr lang="ru-RU" sz="1800" dirty="0"/>
              <a:t>предлагается написать продолжение понравившегося произведения из раздела или самому написать сказку или стихотворение.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</a:t>
            </a:r>
            <a:r>
              <a:rPr lang="ru-RU" b="1" i="1" dirty="0" smtClean="0"/>
              <a:t>Приём </a:t>
            </a:r>
            <a:r>
              <a:rPr lang="ru-RU" b="1" i="1" dirty="0"/>
              <a:t>«Реклама</a:t>
            </a:r>
            <a:r>
              <a:rPr lang="ru-RU" b="1" i="1" dirty="0" smtClean="0"/>
              <a:t>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1800" b="1" i="1" dirty="0"/>
              <a:t>У</a:t>
            </a:r>
            <a:r>
              <a:rPr lang="ru-RU" sz="1800" dirty="0" smtClean="0"/>
              <a:t>читель </a:t>
            </a:r>
            <a:r>
              <a:rPr lang="ru-RU" sz="1800" dirty="0"/>
              <a:t>предлагает прорекламировать предмет, на подготовку 5- 10 мин. Работу можно организовать в </a:t>
            </a:r>
            <a:r>
              <a:rPr lang="ru-RU" sz="1800" dirty="0" smtClean="0"/>
              <a:t>группе. </a:t>
            </a:r>
            <a:r>
              <a:rPr lang="ru-RU" sz="1800" b="1" i="1" dirty="0" smtClean="0"/>
              <a:t>Пример</a:t>
            </a:r>
            <a:r>
              <a:rPr lang="ru-RU" sz="1800" b="1" i="1" dirty="0"/>
              <a:t>.</a:t>
            </a:r>
            <a:r>
              <a:rPr lang="ru-RU" sz="1800" dirty="0"/>
              <a:t> Создайте рекламу сборнику поэзии. </a:t>
            </a:r>
            <a:br>
              <a:rPr lang="ru-RU" sz="1800" dirty="0"/>
            </a:b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b="1" i="1" dirty="0"/>
          </a:p>
          <a:p>
            <a:endParaRPr lang="ru-RU" dirty="0"/>
          </a:p>
        </p:txBody>
      </p:sp>
      <p:pic>
        <p:nvPicPr>
          <p:cNvPr id="2050" name="Picture 2" descr="http://books-for-kids.ru/wp-content/uploads/2018/06/Depositphotos_144053047_m-2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1256"/>
            <a:ext cx="3600400" cy="24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214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777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«Читательская грамотность: особенности формирования в начальной школе»   «Люди перестают мыслить, когда перестают читать».                                                                                                   Д.Дидро </vt:lpstr>
      <vt:lpstr>Функциональная грамотность</vt:lpstr>
      <vt:lpstr>Читательская грамотность - это</vt:lpstr>
      <vt:lpstr>Так ли важна читательская грамотность школьника? </vt:lpstr>
      <vt:lpstr>Проблемы читательской грамотности</vt:lpstr>
      <vt:lpstr>     Понимание текста — это ключевой навык, который начинает развиваться в младшей школе.     </vt:lpstr>
      <vt:lpstr>Читательская грамотность — это метапредметное умение </vt:lpstr>
      <vt:lpstr>Слайд 8</vt:lpstr>
      <vt:lpstr>Слайд 9</vt:lpstr>
      <vt:lpstr>    Приём «Тонкие и толстые вопросы».  Дети учатся различать те вопросы, на которые можно дать однозначный ответ (тонкие вопросы), и те, на которые ответить определенно невозможно, проблемные (толстые) вопросы. </vt:lpstr>
      <vt:lpstr>Приём “Бег ассоциаций”</vt:lpstr>
      <vt:lpstr>Приём “Да-нетка”.</vt:lpstr>
      <vt:lpstr>Приём «Работа с вопросником» </vt:lpstr>
      <vt:lpstr>Приём “Встреча с героем”.</vt:lpstr>
      <vt:lpstr>Так ли важна читательская грамотность школьника?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PUV</dc:creator>
  <cp:lastModifiedBy>113</cp:lastModifiedBy>
  <cp:revision>76</cp:revision>
  <dcterms:created xsi:type="dcterms:W3CDTF">2018-06-24T15:54:11Z</dcterms:created>
  <dcterms:modified xsi:type="dcterms:W3CDTF">2021-12-17T11:51:07Z</dcterms:modified>
</cp:coreProperties>
</file>