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0" r:id="rId2"/>
    <p:sldId id="261" r:id="rId3"/>
    <p:sldId id="258" r:id="rId4"/>
    <p:sldId id="263" r:id="rId5"/>
    <p:sldId id="264" r:id="rId6"/>
    <p:sldId id="265" r:id="rId7"/>
    <p:sldId id="266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5F54"/>
    <a:srgbClr val="45B3FD"/>
    <a:srgbClr val="AF3127"/>
    <a:srgbClr val="373C59"/>
    <a:srgbClr val="313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64" autoAdjust="0"/>
  </p:normalViewPr>
  <p:slideViewPr>
    <p:cSldViewPr snapToGrid="0">
      <p:cViewPr>
        <p:scale>
          <a:sx n="60" d="100"/>
          <a:sy n="60" d="100"/>
        </p:scale>
        <p:origin x="168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973DF-DFBD-4F2E-97B2-3E12E9D07290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DE631-3691-41A8-9163-2FF904129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34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AED0-2E01-4675-9B4F-776BC058FBD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9DD7-E6EF-428F-8520-E465EACEF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688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AED0-2E01-4675-9B4F-776BC058FBD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9DD7-E6EF-428F-8520-E465EACEF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81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AED0-2E01-4675-9B4F-776BC058FBD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9DD7-E6EF-428F-8520-E465EACEF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987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AED0-2E01-4675-9B4F-776BC058FBD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9DD7-E6EF-428F-8520-E465EACEF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11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AED0-2E01-4675-9B4F-776BC058FBD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9DD7-E6EF-428F-8520-E465EACEF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6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AED0-2E01-4675-9B4F-776BC058FBD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9DD7-E6EF-428F-8520-E465EACEF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99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AED0-2E01-4675-9B4F-776BC058FBD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9DD7-E6EF-428F-8520-E465EACEF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019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AED0-2E01-4675-9B4F-776BC058FBD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9DD7-E6EF-428F-8520-E465EACEF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99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AED0-2E01-4675-9B4F-776BC058FBD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9DD7-E6EF-428F-8520-E465EACEF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433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AED0-2E01-4675-9B4F-776BC058FBD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9DD7-E6EF-428F-8520-E465EACEF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776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AED0-2E01-4675-9B4F-776BC058FBD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89DD7-E6EF-428F-8520-E465EACEF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42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AAED0-2E01-4675-9B4F-776BC058FBD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89DD7-E6EF-428F-8520-E465EACEF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38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13140" y="-10657"/>
            <a:ext cx="750284" cy="6868657"/>
          </a:xfrm>
          <a:prstGeom prst="rect">
            <a:avLst/>
          </a:prstGeom>
          <a:solidFill>
            <a:srgbClr val="3A3E5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795511" y="4540039"/>
            <a:ext cx="2138363" cy="33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  <a:flatTx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50" b="1" i="1" dirty="0">
                <a:solidFill>
                  <a:srgbClr val="E55F54"/>
                </a:solidFill>
                <a:latin typeface="Circe" panose="020B0502020203020203" pitchFamily="34" charset="-52"/>
              </a:rPr>
              <a:t> </a:t>
            </a:r>
            <a:endParaRPr lang="ru-RU" altLang="ru-RU" sz="1350" dirty="0">
              <a:latin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99631" y="2849385"/>
            <a:ext cx="4172874" cy="12435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3380"/>
                </a:solidFill>
                <a:latin typeface="Circe" panose="020B0502020203020203" pitchFamily="34" charset="-52"/>
              </a:rPr>
              <a:t> </a:t>
            </a:r>
            <a:r>
              <a:rPr lang="ru-RU" altLang="ru-RU" sz="2000" b="1" dirty="0">
                <a:solidFill>
                  <a:srgbClr val="003380"/>
                </a:solidFill>
                <a:latin typeface="Circe" panose="020B0502020203020203" pitchFamily="34" charset="-52"/>
              </a:rPr>
              <a:t>  </a:t>
            </a:r>
            <a:r>
              <a:rPr lang="en-US" altLang="ru-RU" sz="2000" b="1" dirty="0" smtClean="0">
                <a:solidFill>
                  <a:srgbClr val="003380"/>
                </a:solidFill>
                <a:latin typeface="Circe" panose="020B0502020203020203" pitchFamily="34" charset="-52"/>
              </a:rPr>
              <a:t>«</a:t>
            </a:r>
            <a:r>
              <a:rPr lang="ru-RU" altLang="ru-RU" sz="2000" b="1" dirty="0" smtClean="0">
                <a:solidFill>
                  <a:srgbClr val="003380"/>
                </a:solidFill>
                <a:latin typeface="Circe" panose="020B0502020203020203" pitchFamily="34" charset="-52"/>
              </a:rPr>
              <a:t>Интерактивные методы и приемы при формировании функциональной грамотности в начальной школе</a:t>
            </a:r>
            <a:r>
              <a:rPr lang="en-US" altLang="ru-RU" sz="2000" b="1" dirty="0" smtClean="0">
                <a:solidFill>
                  <a:srgbClr val="003380"/>
                </a:solidFill>
                <a:latin typeface="Circe" panose="020B0502020203020203" pitchFamily="34" charset="-52"/>
              </a:rPr>
              <a:t>»</a:t>
            </a:r>
            <a:endParaRPr lang="ru-RU" altLang="ru-RU" sz="3200" dirty="0">
              <a:latin typeface="Arial" panose="020B060402020202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005" y="6096479"/>
            <a:ext cx="254794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99893" y="-10656"/>
            <a:ext cx="197190" cy="6857999"/>
          </a:xfrm>
          <a:prstGeom prst="rect">
            <a:avLst/>
          </a:prstGeom>
          <a:solidFill>
            <a:srgbClr val="3A3E5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81474" y="-10656"/>
            <a:ext cx="91381" cy="6857999"/>
          </a:xfrm>
          <a:prstGeom prst="rect">
            <a:avLst/>
          </a:prstGeom>
          <a:solidFill>
            <a:srgbClr val="3A3E5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876474" y="6467954"/>
            <a:ext cx="2057400" cy="18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50" b="1" dirty="0">
                <a:solidFill>
                  <a:srgbClr val="003380"/>
                </a:solidFill>
                <a:latin typeface="Circe" panose="020B0502020203020203" pitchFamily="34" charset="-52"/>
              </a:rPr>
              <a:t>МКУ </a:t>
            </a:r>
            <a:r>
              <a:rPr lang="en-US" altLang="ru-RU" sz="1050" b="1" dirty="0">
                <a:solidFill>
                  <a:srgbClr val="003380"/>
                </a:solidFill>
                <a:latin typeface="Circe" panose="020B0502020203020203" pitchFamily="34" charset="-52"/>
              </a:rPr>
              <a:t>«</a:t>
            </a:r>
            <a:r>
              <a:rPr lang="ru-RU" altLang="ru-RU" sz="1050" b="1" dirty="0">
                <a:solidFill>
                  <a:srgbClr val="003380"/>
                </a:solidFill>
                <a:latin typeface="Circe" panose="020B0502020203020203" pitchFamily="34" charset="-52"/>
              </a:rPr>
              <a:t>ЦНППМ г. Тулы</a:t>
            </a:r>
            <a:r>
              <a:rPr lang="en-US" altLang="ru-RU" sz="1050" b="1" dirty="0">
                <a:solidFill>
                  <a:srgbClr val="003380"/>
                </a:solidFill>
                <a:latin typeface="Circe" panose="020B0502020203020203" pitchFamily="34" charset="-52"/>
              </a:rPr>
              <a:t>»</a:t>
            </a:r>
            <a:endParaRPr lang="ru-RU" altLang="ru-RU" sz="1350" dirty="0">
              <a:latin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18" t="13182" b="59127"/>
          <a:stretch/>
        </p:blipFill>
        <p:spPr>
          <a:xfrm>
            <a:off x="2874724" y="153878"/>
            <a:ext cx="1273190" cy="4950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0953" r="46749" b="17252"/>
          <a:stretch/>
        </p:blipFill>
        <p:spPr>
          <a:xfrm>
            <a:off x="1313696" y="80069"/>
            <a:ext cx="1402207" cy="113765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899631" y="2734745"/>
            <a:ext cx="1303769" cy="93558"/>
          </a:xfrm>
          <a:prstGeom prst="rect">
            <a:avLst/>
          </a:prstGeom>
          <a:solidFill>
            <a:srgbClr val="E55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20" name="Прямоугольник 19"/>
          <p:cNvSpPr/>
          <p:nvPr/>
        </p:nvSpPr>
        <p:spPr>
          <a:xfrm>
            <a:off x="5768736" y="4114056"/>
            <a:ext cx="1303769" cy="93558"/>
          </a:xfrm>
          <a:prstGeom prst="rect">
            <a:avLst/>
          </a:prstGeom>
          <a:solidFill>
            <a:srgbClr val="E55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4200325" y="5081732"/>
            <a:ext cx="1119187" cy="100100"/>
          </a:xfrm>
          <a:prstGeom prst="parallelogram">
            <a:avLst>
              <a:gd name="adj" fmla="val 0"/>
            </a:avLst>
          </a:prstGeom>
          <a:solidFill>
            <a:srgbClr val="E55F54"/>
          </a:solidFill>
          <a:ln w="25400" algn="ctr">
            <a:solidFill>
              <a:srgbClr val="E55F5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710" y="5970820"/>
            <a:ext cx="504825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6223593" y="5866045"/>
            <a:ext cx="758825" cy="104775"/>
          </a:xfrm>
          <a:prstGeom prst="parallelogram">
            <a:avLst>
              <a:gd name="adj" fmla="val 0"/>
            </a:avLst>
          </a:prstGeom>
          <a:solidFill>
            <a:srgbClr val="E55F54"/>
          </a:solidFill>
          <a:ln w="25400" algn="ctr">
            <a:solidFill>
              <a:srgbClr val="E55F5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495" y="5174072"/>
            <a:ext cx="725487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304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18" t="13182" b="59127"/>
          <a:stretch/>
        </p:blipFill>
        <p:spPr>
          <a:xfrm>
            <a:off x="2109495" y="240210"/>
            <a:ext cx="1453208" cy="5650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0953" r="46749" b="17252"/>
          <a:stretch/>
        </p:blipFill>
        <p:spPr>
          <a:xfrm>
            <a:off x="900752" y="220261"/>
            <a:ext cx="1145882" cy="1029932"/>
          </a:xfrm>
          <a:prstGeom prst="rect">
            <a:avLst/>
          </a:prstGeom>
        </p:spPr>
      </p:pic>
      <p:sp>
        <p:nvSpPr>
          <p:cNvPr id="18" name="object 2"/>
          <p:cNvSpPr txBox="1"/>
          <p:nvPr/>
        </p:nvSpPr>
        <p:spPr>
          <a:xfrm>
            <a:off x="900752" y="1127281"/>
            <a:ext cx="749724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E55F54"/>
                </a:solidFill>
                <a:latin typeface="Circe"/>
                <a:cs typeface="Verdana"/>
              </a:rPr>
              <a:t>ФУНКЦИОНАЛЬНАЯ</a:t>
            </a:r>
            <a:r>
              <a:rPr sz="3200" b="1" spc="-110" dirty="0">
                <a:solidFill>
                  <a:srgbClr val="E55F54"/>
                </a:solidFill>
                <a:latin typeface="Circe"/>
                <a:cs typeface="Verdana"/>
              </a:rPr>
              <a:t> </a:t>
            </a:r>
            <a:r>
              <a:rPr sz="3200" b="1" spc="-10" dirty="0">
                <a:solidFill>
                  <a:srgbClr val="E55F54"/>
                </a:solidFill>
                <a:latin typeface="Circe"/>
                <a:cs typeface="Verdana"/>
              </a:rPr>
              <a:t>ГРАМОТНОСТЬ</a:t>
            </a:r>
            <a:endParaRPr sz="3200" b="1" dirty="0">
              <a:solidFill>
                <a:srgbClr val="E55F54"/>
              </a:solidFill>
              <a:latin typeface="Circe"/>
              <a:cs typeface="Verdana"/>
            </a:endParaRPr>
          </a:p>
        </p:txBody>
      </p:sp>
      <p:sp>
        <p:nvSpPr>
          <p:cNvPr id="19" name="object 3"/>
          <p:cNvSpPr txBox="1">
            <a:spLocks noGrp="1"/>
          </p:cNvSpPr>
          <p:nvPr>
            <p:ph type="title"/>
          </p:nvPr>
        </p:nvSpPr>
        <p:spPr>
          <a:xfrm>
            <a:off x="363423" y="1704626"/>
            <a:ext cx="8503920" cy="1569019"/>
          </a:xfrm>
          <a:prstGeom prst="rect">
            <a:avLst/>
          </a:prstGeom>
          <a:noFill/>
        </p:spPr>
        <p:txBody>
          <a:bodyPr vert="horz" wrap="square" lIns="0" tIns="90805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715"/>
              </a:spcBef>
            </a:pPr>
            <a:r>
              <a:rPr sz="2400" spc="-10" dirty="0">
                <a:solidFill>
                  <a:schemeClr val="accent1"/>
                </a:solidFill>
                <a:latin typeface="Circe Bold"/>
                <a:cs typeface="Calibri"/>
              </a:rPr>
              <a:t>Функционально</a:t>
            </a:r>
            <a:r>
              <a:rPr sz="2400" spc="-30" dirty="0">
                <a:solidFill>
                  <a:schemeClr val="accent1"/>
                </a:solidFill>
                <a:latin typeface="Circe Bold"/>
                <a:cs typeface="Calibri"/>
              </a:rPr>
              <a:t> </a:t>
            </a:r>
            <a:r>
              <a:rPr sz="2400" spc="-10" dirty="0">
                <a:solidFill>
                  <a:schemeClr val="accent1"/>
                </a:solidFill>
                <a:latin typeface="Circe Bold"/>
                <a:cs typeface="Calibri"/>
              </a:rPr>
              <a:t>грамотный</a:t>
            </a:r>
            <a:r>
              <a:rPr sz="2400" spc="-65" dirty="0">
                <a:solidFill>
                  <a:schemeClr val="accent1"/>
                </a:solidFill>
                <a:latin typeface="Circe Bold"/>
                <a:cs typeface="Calibri"/>
              </a:rPr>
              <a:t> </a:t>
            </a:r>
            <a:r>
              <a:rPr sz="2400" dirty="0">
                <a:solidFill>
                  <a:schemeClr val="accent1"/>
                </a:solidFill>
                <a:latin typeface="Circe Bold"/>
                <a:cs typeface="Calibri"/>
              </a:rPr>
              <a:t>человек</a:t>
            </a:r>
            <a:r>
              <a:rPr sz="2400" spc="5" dirty="0">
                <a:solidFill>
                  <a:schemeClr val="accent1"/>
                </a:solidFill>
                <a:latin typeface="Circe Bold"/>
                <a:cs typeface="Calibri"/>
              </a:rPr>
              <a:t> </a:t>
            </a:r>
            <a:r>
              <a:rPr sz="2400" dirty="0">
                <a:solidFill>
                  <a:schemeClr val="accent1"/>
                </a:solidFill>
                <a:latin typeface="Circe Bold"/>
                <a:cs typeface="Calibri"/>
              </a:rPr>
              <a:t>–</a:t>
            </a:r>
            <a:r>
              <a:rPr sz="2400" spc="-75" dirty="0">
                <a:solidFill>
                  <a:schemeClr val="accent1"/>
                </a:solidFill>
                <a:latin typeface="Circe Bold"/>
                <a:cs typeface="Calibri"/>
              </a:rPr>
              <a:t> </a:t>
            </a:r>
            <a:r>
              <a:rPr sz="2400" dirty="0">
                <a:solidFill>
                  <a:schemeClr val="accent1"/>
                </a:solidFill>
                <a:latin typeface="Circe Bold"/>
                <a:cs typeface="Calibri"/>
              </a:rPr>
              <a:t>это</a:t>
            </a:r>
            <a:r>
              <a:rPr sz="2400" spc="-85" dirty="0">
                <a:solidFill>
                  <a:schemeClr val="accent1"/>
                </a:solidFill>
                <a:latin typeface="Circe Bold"/>
                <a:cs typeface="Calibri"/>
              </a:rPr>
              <a:t> </a:t>
            </a:r>
            <a:r>
              <a:rPr sz="2400" spc="-10" dirty="0">
                <a:solidFill>
                  <a:schemeClr val="accent1"/>
                </a:solidFill>
                <a:latin typeface="Circe Bold"/>
                <a:cs typeface="Calibri"/>
              </a:rPr>
              <a:t>человек,</a:t>
            </a:r>
            <a:r>
              <a:rPr sz="2400" spc="200" dirty="0">
                <a:solidFill>
                  <a:schemeClr val="accent1"/>
                </a:solidFill>
                <a:latin typeface="Circe Bold"/>
                <a:cs typeface="Calibri"/>
              </a:rPr>
              <a:t> </a:t>
            </a:r>
            <a:r>
              <a:rPr sz="2400" spc="-10" dirty="0">
                <a:solidFill>
                  <a:schemeClr val="accent1"/>
                </a:solidFill>
                <a:latin typeface="Circe Bold"/>
                <a:cs typeface="Calibri"/>
              </a:rPr>
              <a:t>который</a:t>
            </a:r>
            <a:r>
              <a:rPr sz="2400" spc="-90" dirty="0">
                <a:solidFill>
                  <a:schemeClr val="accent1"/>
                </a:solidFill>
                <a:latin typeface="Circe Bold"/>
                <a:cs typeface="Calibri"/>
              </a:rPr>
              <a:t> </a:t>
            </a:r>
            <a:r>
              <a:rPr sz="2400" dirty="0">
                <a:solidFill>
                  <a:schemeClr val="accent1"/>
                </a:solidFill>
                <a:latin typeface="Circe Bold"/>
                <a:cs typeface="Calibri"/>
              </a:rPr>
              <a:t>способен</a:t>
            </a:r>
            <a:r>
              <a:rPr sz="2400" spc="-114" dirty="0">
                <a:solidFill>
                  <a:schemeClr val="accent1"/>
                </a:solidFill>
                <a:latin typeface="Circe Bold"/>
                <a:cs typeface="Calibri"/>
              </a:rPr>
              <a:t> </a:t>
            </a:r>
            <a:r>
              <a:rPr sz="2400" spc="-10" dirty="0">
                <a:solidFill>
                  <a:schemeClr val="accent1"/>
                </a:solidFill>
                <a:latin typeface="Circe Bold"/>
                <a:cs typeface="Calibri"/>
              </a:rPr>
              <a:t>использовать</a:t>
            </a:r>
            <a:r>
              <a:rPr sz="2400" spc="-80" dirty="0">
                <a:solidFill>
                  <a:schemeClr val="accent1"/>
                </a:solidFill>
                <a:latin typeface="Circe Bold"/>
                <a:cs typeface="Calibri"/>
              </a:rPr>
              <a:t> </a:t>
            </a:r>
            <a:r>
              <a:rPr sz="2400" dirty="0">
                <a:solidFill>
                  <a:schemeClr val="accent1"/>
                </a:solidFill>
                <a:latin typeface="Circe Bold"/>
                <a:cs typeface="Calibri"/>
              </a:rPr>
              <a:t>постоянно</a:t>
            </a:r>
            <a:r>
              <a:rPr sz="2400" spc="-80" dirty="0">
                <a:solidFill>
                  <a:schemeClr val="accent1"/>
                </a:solidFill>
                <a:latin typeface="Circe Bold"/>
                <a:cs typeface="Calibri"/>
              </a:rPr>
              <a:t> </a:t>
            </a:r>
            <a:r>
              <a:rPr sz="2400" spc="-10" dirty="0">
                <a:solidFill>
                  <a:schemeClr val="accent1"/>
                </a:solidFill>
                <a:latin typeface="Circe Bold"/>
                <a:cs typeface="Calibri"/>
              </a:rPr>
              <a:t>приобретаемые </a:t>
            </a:r>
            <a:r>
              <a:rPr sz="2400" dirty="0">
                <a:solidFill>
                  <a:schemeClr val="accent1"/>
                </a:solidFill>
                <a:latin typeface="Circe Bold"/>
                <a:cs typeface="Calibri"/>
              </a:rPr>
              <a:t>в</a:t>
            </a:r>
            <a:r>
              <a:rPr sz="2400" spc="-65" dirty="0">
                <a:solidFill>
                  <a:schemeClr val="accent1"/>
                </a:solidFill>
                <a:latin typeface="Circe Bold"/>
                <a:cs typeface="Calibri"/>
              </a:rPr>
              <a:t> </a:t>
            </a:r>
            <a:r>
              <a:rPr sz="2400" spc="-10" dirty="0">
                <a:solidFill>
                  <a:schemeClr val="accent1"/>
                </a:solidFill>
                <a:latin typeface="Circe Bold"/>
                <a:cs typeface="Calibri"/>
              </a:rPr>
              <a:t>течение</a:t>
            </a:r>
            <a:r>
              <a:rPr sz="2400" spc="-105" dirty="0">
                <a:solidFill>
                  <a:schemeClr val="accent1"/>
                </a:solidFill>
                <a:latin typeface="Circe Bold"/>
                <a:cs typeface="Calibri"/>
              </a:rPr>
              <a:t> </a:t>
            </a:r>
            <a:r>
              <a:rPr sz="2400" dirty="0">
                <a:solidFill>
                  <a:schemeClr val="accent1"/>
                </a:solidFill>
                <a:latin typeface="Circe Bold"/>
                <a:cs typeface="Calibri"/>
              </a:rPr>
              <a:t>жизни</a:t>
            </a:r>
            <a:r>
              <a:rPr sz="2400" spc="-50" dirty="0">
                <a:solidFill>
                  <a:schemeClr val="accent1"/>
                </a:solidFill>
                <a:latin typeface="Circe Bold"/>
                <a:cs typeface="Calibri"/>
              </a:rPr>
              <a:t> </a:t>
            </a:r>
            <a:r>
              <a:rPr sz="2400" dirty="0">
                <a:solidFill>
                  <a:schemeClr val="accent1"/>
                </a:solidFill>
                <a:latin typeface="Circe Bold"/>
                <a:cs typeface="Calibri"/>
              </a:rPr>
              <a:t>знания,</a:t>
            </a:r>
            <a:r>
              <a:rPr sz="2400" spc="-80" dirty="0">
                <a:solidFill>
                  <a:schemeClr val="accent1"/>
                </a:solidFill>
                <a:latin typeface="Circe Bold"/>
                <a:cs typeface="Calibri"/>
              </a:rPr>
              <a:t> </a:t>
            </a:r>
            <a:r>
              <a:rPr sz="2400" dirty="0">
                <a:solidFill>
                  <a:schemeClr val="accent1"/>
                </a:solidFill>
                <a:latin typeface="Circe Bold"/>
                <a:cs typeface="Calibri"/>
              </a:rPr>
              <a:t>умения</a:t>
            </a:r>
            <a:r>
              <a:rPr sz="2400" spc="-75" dirty="0">
                <a:solidFill>
                  <a:schemeClr val="accent1"/>
                </a:solidFill>
                <a:latin typeface="Circe Bold"/>
                <a:cs typeface="Calibri"/>
              </a:rPr>
              <a:t> </a:t>
            </a:r>
            <a:r>
              <a:rPr sz="2400" dirty="0">
                <a:solidFill>
                  <a:schemeClr val="accent1"/>
                </a:solidFill>
                <a:latin typeface="Circe Bold"/>
                <a:cs typeface="Calibri"/>
              </a:rPr>
              <a:t>для</a:t>
            </a:r>
            <a:r>
              <a:rPr sz="2400" spc="-50" dirty="0">
                <a:solidFill>
                  <a:schemeClr val="accent1"/>
                </a:solidFill>
                <a:latin typeface="Circe Bold"/>
                <a:cs typeface="Calibri"/>
              </a:rPr>
              <a:t> </a:t>
            </a:r>
            <a:r>
              <a:rPr sz="2400" dirty="0">
                <a:solidFill>
                  <a:schemeClr val="accent1"/>
                </a:solidFill>
                <a:latin typeface="Circe Bold"/>
                <a:cs typeface="Calibri"/>
              </a:rPr>
              <a:t>решения</a:t>
            </a:r>
            <a:r>
              <a:rPr sz="2400" spc="-95" dirty="0">
                <a:solidFill>
                  <a:schemeClr val="accent1"/>
                </a:solidFill>
                <a:latin typeface="Circe Bold"/>
                <a:cs typeface="Calibri"/>
              </a:rPr>
              <a:t> </a:t>
            </a:r>
            <a:r>
              <a:rPr sz="2400" spc="-10" dirty="0">
                <a:solidFill>
                  <a:schemeClr val="accent1"/>
                </a:solidFill>
                <a:latin typeface="Circe Bold"/>
                <a:cs typeface="Calibri"/>
              </a:rPr>
              <a:t>максимально широкого</a:t>
            </a:r>
            <a:r>
              <a:rPr sz="2400" spc="-65" dirty="0">
                <a:solidFill>
                  <a:schemeClr val="accent1"/>
                </a:solidFill>
                <a:latin typeface="Circe Bold"/>
                <a:cs typeface="Calibri"/>
              </a:rPr>
              <a:t> </a:t>
            </a:r>
            <a:r>
              <a:rPr sz="2400" dirty="0">
                <a:solidFill>
                  <a:schemeClr val="accent1"/>
                </a:solidFill>
                <a:latin typeface="Circe Bold"/>
                <a:cs typeface="Calibri"/>
              </a:rPr>
              <a:t>диапазона</a:t>
            </a:r>
            <a:r>
              <a:rPr sz="2400" spc="-55" dirty="0">
                <a:solidFill>
                  <a:schemeClr val="accent1"/>
                </a:solidFill>
                <a:latin typeface="Circe Bold"/>
                <a:cs typeface="Calibri"/>
              </a:rPr>
              <a:t> </a:t>
            </a:r>
            <a:r>
              <a:rPr sz="2400" dirty="0">
                <a:solidFill>
                  <a:schemeClr val="accent1"/>
                </a:solidFill>
                <a:latin typeface="Circe Bold"/>
                <a:cs typeface="Calibri"/>
              </a:rPr>
              <a:t>жизненных</a:t>
            </a:r>
            <a:r>
              <a:rPr sz="2400" spc="-75" dirty="0">
                <a:solidFill>
                  <a:schemeClr val="accent1"/>
                </a:solidFill>
                <a:latin typeface="Circe Bold"/>
                <a:cs typeface="Calibri"/>
              </a:rPr>
              <a:t> </a:t>
            </a:r>
            <a:r>
              <a:rPr sz="2400" dirty="0">
                <a:solidFill>
                  <a:schemeClr val="accent1"/>
                </a:solidFill>
                <a:latin typeface="Circe Bold"/>
                <a:cs typeface="Calibri"/>
              </a:rPr>
              <a:t>задач</a:t>
            </a:r>
            <a:r>
              <a:rPr sz="2400" spc="-100" dirty="0">
                <a:solidFill>
                  <a:schemeClr val="accent1"/>
                </a:solidFill>
                <a:latin typeface="Circe Bold"/>
                <a:cs typeface="Calibri"/>
              </a:rPr>
              <a:t> </a:t>
            </a:r>
            <a:r>
              <a:rPr sz="2400" dirty="0">
                <a:solidFill>
                  <a:schemeClr val="accent1"/>
                </a:solidFill>
                <a:latin typeface="Circe Bold"/>
                <a:cs typeface="Calibri"/>
              </a:rPr>
              <a:t>в</a:t>
            </a:r>
            <a:r>
              <a:rPr sz="2400" spc="-75" dirty="0">
                <a:solidFill>
                  <a:schemeClr val="accent1"/>
                </a:solidFill>
                <a:latin typeface="Circe Bold"/>
                <a:cs typeface="Calibri"/>
              </a:rPr>
              <a:t> </a:t>
            </a:r>
            <a:r>
              <a:rPr sz="2400" spc="-10" dirty="0">
                <a:solidFill>
                  <a:schemeClr val="accent1"/>
                </a:solidFill>
                <a:latin typeface="Circe Bold"/>
                <a:cs typeface="Calibri"/>
              </a:rPr>
              <a:t>различных</a:t>
            </a:r>
            <a:r>
              <a:rPr sz="2400" spc="-80" dirty="0">
                <a:solidFill>
                  <a:schemeClr val="accent1"/>
                </a:solidFill>
                <a:latin typeface="Circe Bold"/>
                <a:cs typeface="Calibri"/>
              </a:rPr>
              <a:t> </a:t>
            </a:r>
            <a:r>
              <a:rPr sz="2400" spc="-10" dirty="0">
                <a:solidFill>
                  <a:schemeClr val="accent1"/>
                </a:solidFill>
                <a:latin typeface="Circe Bold"/>
                <a:cs typeface="Calibri"/>
              </a:rPr>
              <a:t>сферах </a:t>
            </a:r>
            <a:r>
              <a:rPr sz="2400" spc="-20" dirty="0">
                <a:solidFill>
                  <a:schemeClr val="accent1"/>
                </a:solidFill>
                <a:latin typeface="Circe Bold"/>
                <a:cs typeface="Calibri"/>
              </a:rPr>
              <a:t>человеческой</a:t>
            </a:r>
            <a:r>
              <a:rPr sz="2400" spc="-30" dirty="0">
                <a:solidFill>
                  <a:schemeClr val="accent1"/>
                </a:solidFill>
                <a:latin typeface="Circe Bold"/>
                <a:cs typeface="Calibri"/>
              </a:rPr>
              <a:t> </a:t>
            </a:r>
            <a:r>
              <a:rPr sz="2400" spc="-10" dirty="0">
                <a:solidFill>
                  <a:schemeClr val="accent1"/>
                </a:solidFill>
                <a:latin typeface="Circe Bold"/>
                <a:cs typeface="Calibri"/>
              </a:rPr>
              <a:t>деятельности.</a:t>
            </a:r>
            <a:endParaRPr sz="2400" dirty="0">
              <a:solidFill>
                <a:schemeClr val="accent1"/>
              </a:solidFill>
              <a:latin typeface="Circe Bold"/>
              <a:cs typeface="Calibri"/>
            </a:endParaRPr>
          </a:p>
        </p:txBody>
      </p:sp>
      <p:sp>
        <p:nvSpPr>
          <p:cNvPr id="20" name="object 4"/>
          <p:cNvSpPr txBox="1"/>
          <p:nvPr/>
        </p:nvSpPr>
        <p:spPr>
          <a:xfrm>
            <a:off x="378519" y="4599052"/>
            <a:ext cx="4915159" cy="20633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190"/>
              </a:lnSpc>
              <a:spcBef>
                <a:spcPts val="90"/>
              </a:spcBef>
            </a:pPr>
            <a:r>
              <a:rPr lang="ru-RU" sz="1600" b="1" dirty="0" smtClean="0">
                <a:solidFill>
                  <a:srgbClr val="E55F54"/>
                </a:solidFill>
                <a:uFill>
                  <a:solidFill>
                    <a:srgbClr val="39B8BE"/>
                  </a:solidFill>
                </a:uFill>
                <a:latin typeface="Circe Bold"/>
                <a:cs typeface="Calibri"/>
              </a:rPr>
              <a:t>Компоненты </a:t>
            </a:r>
            <a:r>
              <a:rPr lang="ru-RU" sz="1600" b="1" dirty="0">
                <a:solidFill>
                  <a:srgbClr val="E55F54"/>
                </a:solidFill>
                <a:uFill>
                  <a:solidFill>
                    <a:srgbClr val="39B8BE"/>
                  </a:solidFill>
                </a:uFill>
                <a:latin typeface="Circe Bold"/>
                <a:cs typeface="Calibri"/>
              </a:rPr>
              <a:t>функциональной грамотности: </a:t>
            </a:r>
          </a:p>
          <a:p>
            <a:pPr marL="12700">
              <a:lnSpc>
                <a:spcPts val="2190"/>
              </a:lnSpc>
              <a:spcBef>
                <a:spcPts val="90"/>
              </a:spcBef>
            </a:pPr>
            <a:r>
              <a:rPr lang="ru-RU" sz="1600" b="1" dirty="0" smtClean="0">
                <a:solidFill>
                  <a:schemeClr val="accent1"/>
                </a:solidFill>
                <a:uFill>
                  <a:solidFill>
                    <a:srgbClr val="39B8BE"/>
                  </a:solidFill>
                </a:uFill>
                <a:latin typeface="Circe Bold"/>
                <a:cs typeface="Calibri"/>
              </a:rPr>
              <a:t>– математическая грамотность;</a:t>
            </a:r>
          </a:p>
          <a:p>
            <a:pPr marL="12700">
              <a:lnSpc>
                <a:spcPts val="2190"/>
              </a:lnSpc>
              <a:spcBef>
                <a:spcPts val="90"/>
              </a:spcBef>
            </a:pPr>
            <a:r>
              <a:rPr lang="ru-RU" sz="1600" b="1" dirty="0" smtClean="0">
                <a:solidFill>
                  <a:schemeClr val="accent1"/>
                </a:solidFill>
                <a:uFill>
                  <a:solidFill>
                    <a:srgbClr val="39B8BE"/>
                  </a:solidFill>
                </a:uFill>
                <a:latin typeface="Circe Bold"/>
                <a:cs typeface="Calibri"/>
              </a:rPr>
              <a:t>– финансовая грамотность;</a:t>
            </a:r>
          </a:p>
          <a:p>
            <a:pPr marL="12700">
              <a:lnSpc>
                <a:spcPts val="2190"/>
              </a:lnSpc>
              <a:spcBef>
                <a:spcPts val="90"/>
              </a:spcBef>
            </a:pPr>
            <a:r>
              <a:rPr lang="ru-RU" sz="1600" b="1" dirty="0" smtClean="0">
                <a:solidFill>
                  <a:schemeClr val="accent1"/>
                </a:solidFill>
                <a:uFill>
                  <a:solidFill>
                    <a:srgbClr val="39B8BE"/>
                  </a:solidFill>
                </a:uFill>
                <a:latin typeface="Circe Bold"/>
                <a:cs typeface="Calibri"/>
              </a:rPr>
              <a:t>– естественнонаучная грамотность;</a:t>
            </a:r>
          </a:p>
          <a:p>
            <a:pPr marL="12700">
              <a:lnSpc>
                <a:spcPts val="2190"/>
              </a:lnSpc>
              <a:spcBef>
                <a:spcPts val="90"/>
              </a:spcBef>
            </a:pPr>
            <a:r>
              <a:rPr lang="ru-RU" sz="1600" b="1" dirty="0" smtClean="0">
                <a:solidFill>
                  <a:schemeClr val="accent1"/>
                </a:solidFill>
                <a:uFill>
                  <a:solidFill>
                    <a:srgbClr val="39B8BE"/>
                  </a:solidFill>
                </a:uFill>
                <a:latin typeface="Circe Bold"/>
                <a:cs typeface="Calibri"/>
              </a:rPr>
              <a:t>– глобальные компетенции;</a:t>
            </a:r>
          </a:p>
          <a:p>
            <a:pPr marL="12700">
              <a:lnSpc>
                <a:spcPts val="2190"/>
              </a:lnSpc>
              <a:spcBef>
                <a:spcPts val="90"/>
              </a:spcBef>
            </a:pPr>
            <a:r>
              <a:rPr lang="ru-RU" sz="1600" b="1" dirty="0" smtClean="0">
                <a:solidFill>
                  <a:schemeClr val="accent1"/>
                </a:solidFill>
                <a:uFill>
                  <a:solidFill>
                    <a:srgbClr val="39B8BE"/>
                  </a:solidFill>
                </a:uFill>
                <a:latin typeface="Circe Bold"/>
                <a:cs typeface="Calibri"/>
              </a:rPr>
              <a:t>– читательская грамотность;</a:t>
            </a:r>
          </a:p>
          <a:p>
            <a:pPr marL="12700">
              <a:lnSpc>
                <a:spcPts val="2190"/>
              </a:lnSpc>
              <a:spcBef>
                <a:spcPts val="90"/>
              </a:spcBef>
            </a:pPr>
            <a:r>
              <a:rPr lang="ru-RU" sz="1600" b="1" dirty="0" smtClean="0">
                <a:solidFill>
                  <a:schemeClr val="accent1"/>
                </a:solidFill>
                <a:uFill>
                  <a:solidFill>
                    <a:srgbClr val="39B8BE"/>
                  </a:solidFill>
                </a:uFill>
                <a:latin typeface="Circe Bold"/>
                <a:cs typeface="Calibri"/>
              </a:rPr>
              <a:t>– критическое мышление.</a:t>
            </a:r>
            <a:endParaRPr sz="1600" dirty="0">
              <a:solidFill>
                <a:schemeClr val="accent1"/>
              </a:solidFill>
              <a:latin typeface="Circe Bold"/>
              <a:cs typeface="Calibri"/>
            </a:endParaRPr>
          </a:p>
        </p:txBody>
      </p:sp>
      <p:sp>
        <p:nvSpPr>
          <p:cNvPr id="23" name="object 7"/>
          <p:cNvSpPr/>
          <p:nvPr/>
        </p:nvSpPr>
        <p:spPr>
          <a:xfrm>
            <a:off x="900752" y="3525902"/>
            <a:ext cx="3469004" cy="1073150"/>
          </a:xfrm>
          <a:custGeom>
            <a:avLst/>
            <a:gdLst/>
            <a:ahLst/>
            <a:cxnLst/>
            <a:rect l="l" t="t" r="r" b="b"/>
            <a:pathLst>
              <a:path w="3469004" h="1073150">
                <a:moveTo>
                  <a:pt x="2932176" y="0"/>
                </a:moveTo>
                <a:lnTo>
                  <a:pt x="2932176" y="268224"/>
                </a:lnTo>
                <a:lnTo>
                  <a:pt x="0" y="268224"/>
                </a:lnTo>
                <a:lnTo>
                  <a:pt x="0" y="804672"/>
                </a:lnTo>
                <a:lnTo>
                  <a:pt x="2932176" y="804672"/>
                </a:lnTo>
                <a:lnTo>
                  <a:pt x="2932176" y="1072896"/>
                </a:lnTo>
                <a:lnTo>
                  <a:pt x="3468624" y="536448"/>
                </a:lnTo>
                <a:lnTo>
                  <a:pt x="2932176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8"/>
          <p:cNvSpPr txBox="1"/>
          <p:nvPr/>
        </p:nvSpPr>
        <p:spPr>
          <a:xfrm>
            <a:off x="2811834" y="4008177"/>
            <a:ext cx="102028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компетенции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5" name="object 9"/>
          <p:cNvSpPr txBox="1"/>
          <p:nvPr/>
        </p:nvSpPr>
        <p:spPr>
          <a:xfrm>
            <a:off x="1991419" y="4008177"/>
            <a:ext cx="66261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умения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6" name="object 10"/>
          <p:cNvSpPr txBox="1"/>
          <p:nvPr/>
        </p:nvSpPr>
        <p:spPr>
          <a:xfrm>
            <a:off x="993379" y="3893200"/>
            <a:ext cx="741078" cy="33855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48260">
              <a:lnSpc>
                <a:spcPts val="1200"/>
              </a:lnSpc>
              <a:spcBef>
                <a:spcPts val="24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Знания, ценности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7" name="object 11"/>
          <p:cNvSpPr/>
          <p:nvPr/>
        </p:nvSpPr>
        <p:spPr>
          <a:xfrm>
            <a:off x="4895277" y="3333732"/>
            <a:ext cx="2176780" cy="1304925"/>
          </a:xfrm>
          <a:custGeom>
            <a:avLst/>
            <a:gdLst/>
            <a:ahLst/>
            <a:cxnLst/>
            <a:rect l="l" t="t" r="r" b="b"/>
            <a:pathLst>
              <a:path w="2176779" h="1304925">
                <a:moveTo>
                  <a:pt x="1958847" y="0"/>
                </a:moveTo>
                <a:lnTo>
                  <a:pt x="217424" y="0"/>
                </a:lnTo>
                <a:lnTo>
                  <a:pt x="167551" y="5739"/>
                </a:lnTo>
                <a:lnTo>
                  <a:pt x="121779" y="22088"/>
                </a:lnTo>
                <a:lnTo>
                  <a:pt x="81410" y="47746"/>
                </a:lnTo>
                <a:lnTo>
                  <a:pt x="47746" y="81410"/>
                </a:lnTo>
                <a:lnTo>
                  <a:pt x="22088" y="121779"/>
                </a:lnTo>
                <a:lnTo>
                  <a:pt x="5739" y="167551"/>
                </a:lnTo>
                <a:lnTo>
                  <a:pt x="0" y="217424"/>
                </a:lnTo>
                <a:lnTo>
                  <a:pt x="0" y="1087120"/>
                </a:lnTo>
                <a:lnTo>
                  <a:pt x="5739" y="1136952"/>
                </a:lnTo>
                <a:lnTo>
                  <a:pt x="22088" y="1182709"/>
                </a:lnTo>
                <a:lnTo>
                  <a:pt x="47746" y="1223080"/>
                </a:lnTo>
                <a:lnTo>
                  <a:pt x="81410" y="1256757"/>
                </a:lnTo>
                <a:lnTo>
                  <a:pt x="121779" y="1282433"/>
                </a:lnTo>
                <a:lnTo>
                  <a:pt x="167551" y="1298798"/>
                </a:lnTo>
                <a:lnTo>
                  <a:pt x="217424" y="1304544"/>
                </a:lnTo>
                <a:lnTo>
                  <a:pt x="1958847" y="1304544"/>
                </a:lnTo>
                <a:lnTo>
                  <a:pt x="2008680" y="1298798"/>
                </a:lnTo>
                <a:lnTo>
                  <a:pt x="2054437" y="1282433"/>
                </a:lnTo>
                <a:lnTo>
                  <a:pt x="2094808" y="1256757"/>
                </a:lnTo>
                <a:lnTo>
                  <a:pt x="2128485" y="1223080"/>
                </a:lnTo>
                <a:lnTo>
                  <a:pt x="2154161" y="1182709"/>
                </a:lnTo>
                <a:lnTo>
                  <a:pt x="2170526" y="1136952"/>
                </a:lnTo>
                <a:lnTo>
                  <a:pt x="2176271" y="1087120"/>
                </a:lnTo>
                <a:lnTo>
                  <a:pt x="2176271" y="217424"/>
                </a:lnTo>
                <a:lnTo>
                  <a:pt x="2170526" y="167551"/>
                </a:lnTo>
                <a:lnTo>
                  <a:pt x="2154161" y="121779"/>
                </a:lnTo>
                <a:lnTo>
                  <a:pt x="2128485" y="81410"/>
                </a:lnTo>
                <a:lnTo>
                  <a:pt x="2094808" y="47746"/>
                </a:lnTo>
                <a:lnTo>
                  <a:pt x="2054437" y="22088"/>
                </a:lnTo>
                <a:lnTo>
                  <a:pt x="2008680" y="5739"/>
                </a:lnTo>
                <a:lnTo>
                  <a:pt x="195884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2"/>
          <p:cNvSpPr txBox="1"/>
          <p:nvPr/>
        </p:nvSpPr>
        <p:spPr>
          <a:xfrm>
            <a:off x="5150864" y="3668777"/>
            <a:ext cx="166560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0520" marR="5080" indent="-338455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Жизненные задачи</a:t>
            </a:r>
            <a:endParaRPr sz="25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1576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18" t="13182" b="59127"/>
          <a:stretch/>
        </p:blipFill>
        <p:spPr>
          <a:xfrm>
            <a:off x="2142167" y="240210"/>
            <a:ext cx="1367789" cy="5317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0953" r="46749" b="17252"/>
          <a:stretch/>
        </p:blipFill>
        <p:spPr>
          <a:xfrm>
            <a:off x="996286" y="220261"/>
            <a:ext cx="1145882" cy="1029932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2" name="Овал 1"/>
          <p:cNvSpPr/>
          <p:nvPr/>
        </p:nvSpPr>
        <p:spPr>
          <a:xfrm>
            <a:off x="1171112" y="3443026"/>
            <a:ext cx="2323111" cy="1390389"/>
          </a:xfrm>
          <a:prstGeom prst="ellipse">
            <a:avLst/>
          </a:prstGeom>
          <a:solidFill>
            <a:srgbClr val="45B3FD"/>
          </a:solidFill>
          <a:ln>
            <a:solidFill>
              <a:srgbClr val="45B3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5161382" y="2000629"/>
            <a:ext cx="2323111" cy="899786"/>
          </a:xfrm>
          <a:prstGeom prst="ellipse">
            <a:avLst/>
          </a:prstGeom>
          <a:solidFill>
            <a:srgbClr val="45B3FD"/>
          </a:solidFill>
          <a:ln>
            <a:solidFill>
              <a:srgbClr val="45B3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5161382" y="3688328"/>
            <a:ext cx="2323111" cy="899786"/>
          </a:xfrm>
          <a:prstGeom prst="ellipse">
            <a:avLst/>
          </a:prstGeom>
          <a:solidFill>
            <a:srgbClr val="45B3FD"/>
          </a:solidFill>
          <a:ln>
            <a:solidFill>
              <a:srgbClr val="45B3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5161381" y="5375791"/>
            <a:ext cx="2323111" cy="899786"/>
          </a:xfrm>
          <a:prstGeom prst="ellipse">
            <a:avLst/>
          </a:prstGeom>
          <a:solidFill>
            <a:srgbClr val="45B3FD"/>
          </a:solidFill>
          <a:ln>
            <a:solidFill>
              <a:srgbClr val="45B3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0" name="Двойная стрелка влево/вправо 9"/>
          <p:cNvSpPr/>
          <p:nvPr/>
        </p:nvSpPr>
        <p:spPr>
          <a:xfrm rot="1823630">
            <a:off x="3186286" y="5003887"/>
            <a:ext cx="1921921" cy="225332"/>
          </a:xfrm>
          <a:prstGeom prst="leftRightArrow">
            <a:avLst/>
          </a:prstGeom>
          <a:solidFill>
            <a:srgbClr val="E55F54"/>
          </a:solidFill>
          <a:ln>
            <a:solidFill>
              <a:srgbClr val="E55F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3671161" y="4010254"/>
            <a:ext cx="1313282" cy="255932"/>
          </a:xfrm>
          <a:prstGeom prst="leftRightArrow">
            <a:avLst/>
          </a:prstGeom>
          <a:solidFill>
            <a:srgbClr val="E55F54"/>
          </a:solidFill>
          <a:ln>
            <a:solidFill>
              <a:srgbClr val="E55F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 rot="20020591">
            <a:off x="3277531" y="3057133"/>
            <a:ext cx="1935289" cy="220555"/>
          </a:xfrm>
          <a:prstGeom prst="leftRightArrow">
            <a:avLst/>
          </a:prstGeom>
          <a:solidFill>
            <a:srgbClr val="E55F54"/>
          </a:solidFill>
          <a:ln>
            <a:solidFill>
              <a:srgbClr val="E55F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55F54"/>
              </a:solidFill>
            </a:endParaRPr>
          </a:p>
        </p:txBody>
      </p:sp>
      <p:sp>
        <p:nvSpPr>
          <p:cNvPr id="14" name="Двойная стрелка вверх/вниз 13"/>
          <p:cNvSpPr/>
          <p:nvPr/>
        </p:nvSpPr>
        <p:spPr>
          <a:xfrm>
            <a:off x="6158163" y="2951353"/>
            <a:ext cx="164773" cy="671075"/>
          </a:xfrm>
          <a:prstGeom prst="upDownArrow">
            <a:avLst/>
          </a:prstGeom>
          <a:solidFill>
            <a:srgbClr val="E55F54"/>
          </a:solidFill>
          <a:ln>
            <a:solidFill>
              <a:srgbClr val="E55F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стрелка вверх/вниз 14"/>
          <p:cNvSpPr/>
          <p:nvPr/>
        </p:nvSpPr>
        <p:spPr>
          <a:xfrm>
            <a:off x="6198512" y="4658957"/>
            <a:ext cx="164773" cy="671075"/>
          </a:xfrm>
          <a:prstGeom prst="upDownArrow">
            <a:avLst/>
          </a:prstGeom>
          <a:solidFill>
            <a:srgbClr val="E55F54"/>
          </a:solidFill>
          <a:ln>
            <a:solidFill>
              <a:srgbClr val="E55F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105717" y="1086917"/>
            <a:ext cx="7011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E55F54"/>
                </a:solidFill>
                <a:latin typeface="Circe Bold"/>
              </a:rPr>
              <a:t>Интерактивные методы и приёмы</a:t>
            </a:r>
            <a:endParaRPr lang="ru-RU" sz="3200" b="1" dirty="0">
              <a:solidFill>
                <a:srgbClr val="E55F54"/>
              </a:solidFill>
              <a:latin typeface="Circe Bold"/>
            </a:endParaRPr>
          </a:p>
        </p:txBody>
      </p:sp>
      <p:pic>
        <p:nvPicPr>
          <p:cNvPr id="1028" name="Picture 4" descr="https://clipart-best.com/img/teacher/teacher-clip-art-6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49"/>
          <a:stretch/>
        </p:blipFill>
        <p:spPr bwMode="auto">
          <a:xfrm>
            <a:off x="1787668" y="3591681"/>
            <a:ext cx="1329737" cy="113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s05.infourok.ru/uploads/ex/0ec3/000ae432-7f80b20e/hello_html_m151d53c7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88"/>
          <a:stretch/>
        </p:blipFill>
        <p:spPr bwMode="auto">
          <a:xfrm>
            <a:off x="5813747" y="2061876"/>
            <a:ext cx="1099075" cy="78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get-zen_doc/1686231/pub_5fbc088cd81aaf181bbe6ce0_5fbc09166ea65c24b3f38eab/scale_120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75"/>
          <a:stretch/>
        </p:blipFill>
        <p:spPr bwMode="auto">
          <a:xfrm>
            <a:off x="5877437" y="3751251"/>
            <a:ext cx="971694" cy="77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avatars.mds.yandex.net/get-zen_doc/3514290/pub_5fd4e23f33ed420c3f142d13_5fd4e2860b82510af5595b08/scale_1200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99"/>
          <a:stretch/>
        </p:blipFill>
        <p:spPr bwMode="auto">
          <a:xfrm>
            <a:off x="5877437" y="5375791"/>
            <a:ext cx="1060750" cy="86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948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18" t="13182" b="59127"/>
          <a:stretch/>
        </p:blipFill>
        <p:spPr>
          <a:xfrm>
            <a:off x="2142167" y="240210"/>
            <a:ext cx="1367789" cy="5317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0953" r="46749" b="17252"/>
          <a:stretch/>
        </p:blipFill>
        <p:spPr>
          <a:xfrm>
            <a:off x="996286" y="220261"/>
            <a:ext cx="1145882" cy="10299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69227" y="1091193"/>
            <a:ext cx="6260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E55F54"/>
                </a:solidFill>
                <a:latin typeface="Circe Bold"/>
              </a:rPr>
              <a:t>Проблемно-поисковый метод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37309" y="1847060"/>
            <a:ext cx="79109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/>
                </a:solidFill>
                <a:latin typeface="Circe Bold"/>
              </a:rPr>
              <a:t>- организация </a:t>
            </a:r>
            <a:r>
              <a:rPr lang="ru-RU" sz="2400" dirty="0">
                <a:solidFill>
                  <a:schemeClr val="accent1"/>
                </a:solidFill>
                <a:latin typeface="Circe Bold"/>
              </a:rPr>
              <a:t>учебного процесса, которая включает в себя создание проблемной ситуации на уроке, возбуждение у учащихся познавательных потребностей и интересов, развитие познавательной самостоятельности и формирование на их основе социально-значимых мотивов учения и образования.</a:t>
            </a:r>
          </a:p>
        </p:txBody>
      </p:sp>
      <p:pic>
        <p:nvPicPr>
          <p:cNvPr id="1026" name="Picture 2" descr="https://www.clipartmax.com/png/full/396-3964392_proviz-outsourcing-proviz-outsourci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56" y="4475018"/>
            <a:ext cx="1966730" cy="196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053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18" t="13182" b="59127"/>
          <a:stretch/>
        </p:blipFill>
        <p:spPr>
          <a:xfrm>
            <a:off x="2142167" y="240210"/>
            <a:ext cx="1367789" cy="5317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0953" r="46749" b="17252"/>
          <a:stretch/>
        </p:blipFill>
        <p:spPr>
          <a:xfrm>
            <a:off x="996286" y="220261"/>
            <a:ext cx="1145882" cy="10299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68588" y="1023229"/>
            <a:ext cx="2504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E55F54"/>
                </a:solidFill>
                <a:latin typeface="Circe"/>
              </a:rPr>
              <a:t>Кейс-метод</a:t>
            </a:r>
            <a:endParaRPr lang="ru-RU" sz="3200" b="1" dirty="0">
              <a:solidFill>
                <a:srgbClr val="E55F54"/>
              </a:solidFill>
              <a:latin typeface="Circ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6471" y="1859018"/>
            <a:ext cx="79525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/>
                </a:solidFill>
                <a:latin typeface="Circe Bold"/>
              </a:rPr>
              <a:t>- метод</a:t>
            </a:r>
            <a:r>
              <a:rPr lang="ru-RU" sz="2400" dirty="0">
                <a:solidFill>
                  <a:schemeClr val="accent1"/>
                </a:solidFill>
                <a:latin typeface="Circe Bold"/>
              </a:rPr>
              <a:t> активного проблемно-ситуационного анализа, основанный на обучении путем решения конкретных задач – ситуаций (решение кейсов).</a:t>
            </a:r>
          </a:p>
        </p:txBody>
      </p:sp>
      <p:pic>
        <p:nvPicPr>
          <p:cNvPr id="2050" name="Picture 2" descr="https://ds04.infourok.ru/uploads/ex/03ce/0017e515-cc21500e/img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353" y="3310361"/>
            <a:ext cx="4052744" cy="303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212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18" t="13182" b="59127"/>
          <a:stretch/>
        </p:blipFill>
        <p:spPr>
          <a:xfrm>
            <a:off x="2142167" y="240210"/>
            <a:ext cx="1367789" cy="5317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0953" r="46749" b="17252"/>
          <a:stretch/>
        </p:blipFill>
        <p:spPr>
          <a:xfrm>
            <a:off x="996286" y="220261"/>
            <a:ext cx="1145882" cy="10299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10474" y="902041"/>
            <a:ext cx="3574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E55F54"/>
                </a:solidFill>
                <a:latin typeface="Circe Bold"/>
              </a:rPr>
              <a:t>Мозговой</a:t>
            </a:r>
            <a:r>
              <a:rPr lang="ru-RU" sz="3200" b="1" dirty="0" smtClean="0">
                <a:solidFill>
                  <a:srgbClr val="E55F54"/>
                </a:solidFill>
                <a:latin typeface="Circe"/>
              </a:rPr>
              <a:t> </a:t>
            </a:r>
            <a:r>
              <a:rPr lang="ru-RU" sz="3200" b="1" dirty="0" smtClean="0">
                <a:solidFill>
                  <a:srgbClr val="E55F54"/>
                </a:solidFill>
                <a:latin typeface="Circe Bold"/>
              </a:rPr>
              <a:t>штурм</a:t>
            </a:r>
            <a:endParaRPr lang="ru-RU" sz="3200" b="1" dirty="0">
              <a:solidFill>
                <a:srgbClr val="E55F54"/>
              </a:solidFill>
              <a:latin typeface="Circe Bold"/>
            </a:endParaRPr>
          </a:p>
        </p:txBody>
      </p:sp>
      <p:pic>
        <p:nvPicPr>
          <p:cNvPr id="3078" name="Picture 6" descr="https://sun6-20.userapi.com/s/v1/if1/kqbyrkx6v7bJSE1yjsL7VQqt85e4TxUk8dQ6ZEr9rqEz8HuKEcPaLwYbrPSIRlK6IJcy79IQ.jpg?size=200x200&amp;quality=96&amp;crop=0,50,250,250&amp;ava=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490" y="2700700"/>
            <a:ext cx="2144280" cy="214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170658" y="1717027"/>
            <a:ext cx="2909455" cy="98367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Используется для генерации идей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4499" y="3281003"/>
            <a:ext cx="2909455" cy="983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Соблюдается регламент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71306" y="3281002"/>
            <a:ext cx="2909455" cy="983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Распределяются роди внутри группы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70659" y="5144560"/>
            <a:ext cx="2909455" cy="983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Делаются сообщения от каждой группы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959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18" t="13182" b="59127"/>
          <a:stretch/>
        </p:blipFill>
        <p:spPr>
          <a:xfrm>
            <a:off x="2142167" y="240210"/>
            <a:ext cx="1367789" cy="5317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0953" r="46749" b="17252"/>
          <a:stretch/>
        </p:blipFill>
        <p:spPr>
          <a:xfrm>
            <a:off x="996286" y="220261"/>
            <a:ext cx="1145882" cy="10299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4303" y="902041"/>
            <a:ext cx="4426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E55F54"/>
                </a:solidFill>
                <a:latin typeface="Circe Bold"/>
              </a:rPr>
              <a:t>Мини-исследование</a:t>
            </a:r>
            <a:endParaRPr lang="ru-RU" sz="3200" b="1" dirty="0">
              <a:solidFill>
                <a:srgbClr val="E55F54"/>
              </a:solidFill>
              <a:latin typeface="Circe Bold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9033" y="1634115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1"/>
                </a:solidFill>
                <a:latin typeface="Circe Bold" panose="020B0602020203020203"/>
              </a:rPr>
              <a:t> </a:t>
            </a:r>
            <a:r>
              <a:rPr lang="ru-RU" sz="2400" dirty="0" smtClean="0">
                <a:solidFill>
                  <a:schemeClr val="accent1"/>
                </a:solidFill>
                <a:latin typeface="Circe Bold" panose="020B0602020203020203"/>
              </a:rPr>
              <a:t>- поиск </a:t>
            </a:r>
            <a:r>
              <a:rPr lang="ru-RU" sz="2400" dirty="0">
                <a:solidFill>
                  <a:schemeClr val="accent1"/>
                </a:solidFill>
                <a:latin typeface="Circe Bold" panose="020B0602020203020203"/>
              </a:rPr>
              <a:t>сведений по какой-либо проблеме, обобщение изученного материала и формирование определенных выводов. </a:t>
            </a:r>
            <a:endParaRPr lang="ru-RU" sz="2400" dirty="0" smtClean="0">
              <a:solidFill>
                <a:schemeClr val="accent1"/>
              </a:solidFill>
              <a:latin typeface="Circe Bold" panose="020B0602020203020203"/>
            </a:endParaRPr>
          </a:p>
          <a:p>
            <a:pPr algn="just"/>
            <a:r>
              <a:rPr lang="ru-RU" sz="2400" dirty="0" smtClean="0">
                <a:solidFill>
                  <a:schemeClr val="accent1"/>
                </a:solidFill>
                <a:latin typeface="Circe Bold" panose="020B0602020203020203"/>
              </a:rPr>
              <a:t>Цель </a:t>
            </a:r>
            <a:r>
              <a:rPr lang="ru-RU" sz="2400" dirty="0">
                <a:solidFill>
                  <a:schemeClr val="accent1"/>
                </a:solidFill>
                <a:latin typeface="Circe Bold" panose="020B0602020203020203"/>
              </a:rPr>
              <a:t>– отработка простейших навыков анализа явлений и процессов, а также навыков эффективной презентации полученных результатов.</a:t>
            </a:r>
          </a:p>
        </p:txBody>
      </p:sp>
      <p:pic>
        <p:nvPicPr>
          <p:cNvPr id="1026" name="Picture 2" descr="https://en.nrisp.ac.ir/sites/default/files/bg-research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140" y="4027791"/>
            <a:ext cx="2742986" cy="291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979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0752" y="2925666"/>
            <a:ext cx="7573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13652"/>
                </a:solidFill>
                <a:latin typeface="Circe Bold" panose="020B0602020203020203" pitchFamily="34" charset="-52"/>
              </a:rPr>
              <a:t>СПАСИБО ЗА ВНИМАНИЕ!</a:t>
            </a:r>
            <a:endParaRPr lang="ru-RU" sz="3200" b="1" dirty="0">
              <a:solidFill>
                <a:srgbClr val="313652"/>
              </a:solidFill>
              <a:latin typeface="Circe Bold" panose="020B0602020203020203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18" t="13182" b="59127"/>
          <a:stretch/>
        </p:blipFill>
        <p:spPr>
          <a:xfrm>
            <a:off x="2109495" y="240210"/>
            <a:ext cx="1453208" cy="5650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0953" r="46749" b="17252"/>
          <a:stretch/>
        </p:blipFill>
        <p:spPr>
          <a:xfrm>
            <a:off x="900752" y="220261"/>
            <a:ext cx="1145882" cy="102993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52" y="5630889"/>
            <a:ext cx="4665663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2048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192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Circe</vt:lpstr>
      <vt:lpstr>Circe Bold</vt:lpstr>
      <vt:lpstr>Verdana</vt:lpstr>
      <vt:lpstr>Тема Office</vt:lpstr>
      <vt:lpstr>Презентация PowerPoint</vt:lpstr>
      <vt:lpstr>Функционально грамотный человек – это человек, который способен использовать постоянно приобретаемые в течение жизни знания, умения для решения максимально широкого диапазона жизненных задач в различных сферах человеческой деятельности.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Стас</dc:creator>
  <cp:lastModifiedBy>Яна</cp:lastModifiedBy>
  <cp:revision>34</cp:revision>
  <dcterms:created xsi:type="dcterms:W3CDTF">2020-01-28T06:24:33Z</dcterms:created>
  <dcterms:modified xsi:type="dcterms:W3CDTF">2022-03-21T17:18:23Z</dcterms:modified>
</cp:coreProperties>
</file>